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9" r:id="rId3"/>
    <p:sldId id="288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6" r:id="rId13"/>
    <p:sldId id="287" r:id="rId14"/>
    <p:sldId id="285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B7EC"/>
    <a:srgbClr val="5722EC"/>
    <a:srgbClr val="B7EC22"/>
    <a:srgbClr val="FAE100"/>
    <a:srgbClr val="007DFF"/>
    <a:srgbClr val="FF5050"/>
    <a:srgbClr val="EE7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33" y="-643"/>
      </p:cViewPr>
      <p:guideLst>
        <p:guide orient="horz" pos="402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D55A7-FD52-4313-9368-BF46AE689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44DCB1-47D3-46D8-AA03-7179CB501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0AEFC-F4BE-4D9E-961A-EDFDA6EF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4230B-D06A-4A31-A3EA-E809E1B1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FD375-1587-4F34-9088-A205D539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4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D8DF2-D968-4159-9F24-2F38FCFB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3E0A29-9D59-4C5C-B9F7-B2FBF6CE0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F772F-6C1A-4E6E-A218-90167E90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4E08F-FF88-4807-9CF4-0C149953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FC160-B93D-4F09-8CD2-DB688236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9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5BE0C5-39AF-4543-8A1F-873097613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3B513-28D2-4E06-81C2-F8B7FCFE1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59F21-BA7F-4512-9545-785DFAA8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DC6E2-245B-4D98-B978-2A62B027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BAFF9-6161-4480-9A9D-B0B77D2F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83890-9DD1-4FBB-8570-1BC725D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EA09C-3F6F-4B85-950D-49D4284D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6D7B4-1912-40E5-A791-FBFE0251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D7CAE-8DA4-44BC-9510-A293D660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8A69C-81CF-4AA6-8597-CD6E68A6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1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FB6D9-EDEC-44A5-BAD2-C57BB9C9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F28D74-6455-46D1-8AB2-9B4177C7F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E8AB0-E989-49B5-BADF-AFB7AF74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67E2F-D3E1-4376-B748-0DE8A20E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F7E6C-2975-4ED3-A0EF-E83BDF0B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6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AA54D-01E8-4CAF-8E3D-16FAB890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B9ADC-BE73-4F12-A100-A8A02EEC6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A5233-4DF7-44C8-8DE0-1CEB9C715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4B219-EBB0-4C7C-A6F1-E3D6761D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D75B0-1EB4-41CE-8377-D0D6AD06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E4F25-EDED-4608-B19F-E33B4D6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5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7CE45-A9B7-4D09-A340-07C9837E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2D363-D67A-46C1-9318-36A044A9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9603B2-BA7C-4327-ADFF-EA770E2A8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92CCF4-11EB-4465-BD4A-3E54227C4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061CD4-F156-47A1-99B6-235025A9A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8282FF-1B54-404F-8CFD-AB46EEC7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F9AAAD-3841-4D7D-960F-46D98EEA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8D01BE-8C9D-416C-9BD6-1E0AAF68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96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32ED8-CABF-4E5F-8C84-34BBB5A5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53790C-1775-4ADA-85C8-F9D346FD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4F3A0-05CA-45EC-94E0-F8DEE3B5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B74512-6D89-4C2E-B60E-FFBFB962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F2B0F8-1F44-4D40-9B8A-4FB18642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B53A8E-E70A-4F0E-81FC-187B5AA7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91A65-3B38-4415-A22B-77F602CC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4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9EB4B-7D05-4215-8378-F3E6258D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702DE-7AC0-4E31-8665-132F3B94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B81645-2608-4345-BD5E-F6450C7C8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034BA-BE65-467F-936F-C8375F40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22B3E-103B-45D3-AD24-6E524BC0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452B4-227E-475F-8EB3-5DE1C6F3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84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FF629-F857-42EB-BE4C-67149FB8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08BDD-7D0C-471B-901A-F4D88CAEE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5A526-71EB-4E53-9073-9FA661161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EFD79A-ED2E-4692-8A79-A930591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4467B-A926-4306-B09B-18D54FF0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0E701-717B-4EC2-8377-75764B28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1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679A4A-CB82-49FF-BC32-161DB7FE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D5F27-E667-437D-8532-80D5D56D0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93F7D-C703-419F-A904-2CD1C549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419C6-2DB3-44B9-80D2-CC056B593AB1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C5CB8-6095-4DBC-A79F-947F4FE8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17C8D-0AFD-45D1-9803-EC607339F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CC96E-8DFD-4D5F-85AB-14332134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sv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hyperlink" Target="&#50724;&#54536;&#49548;&#49828;%20&#44221;&#51652;&#45824;&#54924;%20&#51088;&#47308;%20(2)/&#50724;&#54536;&#49548;&#49828;%20&#49436;&#48260;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hyperlink" Target="http://www.autodaily.co.kr/news/articleView.html?idxno=718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3981401"/>
            <a:ext cx="6858002" cy="5478878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AE2777-FADD-454A-8961-067104BBBFCD}"/>
              </a:ext>
            </a:extLst>
          </p:cNvPr>
          <p:cNvSpPr/>
          <p:nvPr/>
        </p:nvSpPr>
        <p:spPr>
          <a:xfrm>
            <a:off x="2619542" y="3835940"/>
            <a:ext cx="4541520" cy="254581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A7A362-9214-4FBF-993C-8649CBDDE4A2}"/>
              </a:ext>
            </a:extLst>
          </p:cNvPr>
          <p:cNvSpPr/>
          <p:nvPr/>
        </p:nvSpPr>
        <p:spPr>
          <a:xfrm>
            <a:off x="2133686" y="1064757"/>
            <a:ext cx="787391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     </a:t>
            </a:r>
            <a:endParaRPr lang="en-US" altLang="ko-KR" sz="4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페스티벌</a:t>
            </a:r>
            <a:endParaRPr lang="en-US" altLang="ko-KR" sz="4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6B353A8-04C6-442C-BAC9-80EA7AEEC784}"/>
              </a:ext>
            </a:extLst>
          </p:cNvPr>
          <p:cNvGrpSpPr/>
          <p:nvPr/>
        </p:nvGrpSpPr>
        <p:grpSpPr>
          <a:xfrm>
            <a:off x="9054763" y="3215269"/>
            <a:ext cx="571436" cy="616689"/>
            <a:chOff x="9369088" y="1876017"/>
            <a:chExt cx="571436" cy="616689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FF534DD-8BC5-46DC-86DB-4909A2D8457D}"/>
                </a:ext>
              </a:extLst>
            </p:cNvPr>
            <p:cNvSpPr/>
            <p:nvPr/>
          </p:nvSpPr>
          <p:spPr>
            <a:xfrm>
              <a:off x="9369088" y="1876017"/>
              <a:ext cx="571436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 b="1" dirty="0">
                <a:solidFill>
                  <a:srgbClr val="253457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0A1FF75-8EE9-4DFE-9EA3-11181EAFA935}"/>
                </a:ext>
              </a:extLst>
            </p:cNvPr>
            <p:cNvGrpSpPr/>
            <p:nvPr/>
          </p:nvGrpSpPr>
          <p:grpSpPr>
            <a:xfrm>
              <a:off x="9542805" y="2052358"/>
              <a:ext cx="224071" cy="203045"/>
              <a:chOff x="7942849" y="1570363"/>
              <a:chExt cx="182261" cy="165159"/>
            </a:xfrm>
            <a:solidFill>
              <a:srgbClr val="253457"/>
            </a:solidFill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0A7B8F10-F336-4B77-99A7-E44C2E34014D}"/>
                  </a:ext>
                </a:extLst>
              </p:cNvPr>
              <p:cNvSpPr/>
              <p:nvPr/>
            </p:nvSpPr>
            <p:spPr>
              <a:xfrm rot="18900000">
                <a:off x="8030250" y="157036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37B574C5-F254-44FA-AF7E-18A4ED60566C}"/>
                  </a:ext>
                </a:extLst>
              </p:cNvPr>
              <p:cNvSpPr/>
              <p:nvPr/>
            </p:nvSpPr>
            <p:spPr>
              <a:xfrm rot="13500000">
                <a:off x="8030250" y="164066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8BFF84B4-6991-4A19-A8A2-887A27A90B9C}"/>
                  </a:ext>
                </a:extLst>
              </p:cNvPr>
              <p:cNvSpPr/>
              <p:nvPr/>
            </p:nvSpPr>
            <p:spPr>
              <a:xfrm rot="16200000">
                <a:off x="7993196" y="1604242"/>
                <a:ext cx="45719" cy="1464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55035C1-C126-4E06-B1F5-0078F25BD35C}"/>
              </a:ext>
            </a:extLst>
          </p:cNvPr>
          <p:cNvGrpSpPr/>
          <p:nvPr/>
        </p:nvGrpSpPr>
        <p:grpSpPr>
          <a:xfrm>
            <a:off x="2595763" y="3215270"/>
            <a:ext cx="7014224" cy="616690"/>
            <a:chOff x="2910088" y="1876018"/>
            <a:chExt cx="7014224" cy="61669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288B4CA-8B0B-46FA-B7FD-F17A71FCEF35}"/>
                </a:ext>
              </a:extLst>
            </p:cNvPr>
            <p:cNvSpPr/>
            <p:nvPr/>
          </p:nvSpPr>
          <p:spPr>
            <a:xfrm>
              <a:off x="2928088" y="1876019"/>
              <a:ext cx="6996224" cy="6166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C95D239-06AF-44FA-93B1-F2A7FF2D2351}"/>
                </a:ext>
              </a:extLst>
            </p:cNvPr>
            <p:cNvSpPr/>
            <p:nvPr/>
          </p:nvSpPr>
          <p:spPr>
            <a:xfrm>
              <a:off x="2910088" y="1876018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B02DBA1B-E300-43C5-AE9B-7FAB616DC7F7}"/>
                </a:ext>
              </a:extLst>
            </p:cNvPr>
            <p:cNvGrpSpPr/>
            <p:nvPr/>
          </p:nvGrpSpPr>
          <p:grpSpPr>
            <a:xfrm>
              <a:off x="3152589" y="2030087"/>
              <a:ext cx="244451" cy="292979"/>
              <a:chOff x="3080385" y="1226820"/>
              <a:chExt cx="244451" cy="292979"/>
            </a:xfrm>
          </p:grpSpPr>
          <p:sp>
            <p:nvSpPr>
              <p:cNvPr id="109" name="원형: 비어 있음 108">
                <a:extLst>
                  <a:ext uri="{FF2B5EF4-FFF2-40B4-BE49-F238E27FC236}">
                    <a16:creationId xmlns:a16="http://schemas.microsoft.com/office/drawing/2014/main" id="{2B8BFBCC-E0F3-4B9E-BFBF-A92FC898FD29}"/>
                  </a:ext>
                </a:extLst>
              </p:cNvPr>
              <p:cNvSpPr/>
              <p:nvPr/>
            </p:nvSpPr>
            <p:spPr>
              <a:xfrm>
                <a:off x="3080385" y="1226820"/>
                <a:ext cx="220980" cy="220980"/>
              </a:xfrm>
              <a:prstGeom prst="donut">
                <a:avLst>
                  <a:gd name="adj" fmla="val 157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393F1124-5272-4D13-9B92-B7D4F193433E}"/>
                  </a:ext>
                </a:extLst>
              </p:cNvPr>
              <p:cNvSpPr/>
              <p:nvPr/>
            </p:nvSpPr>
            <p:spPr>
              <a:xfrm rot="18900000">
                <a:off x="3279117" y="1375799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42DED22-1989-4FFB-96CC-A0816798AB0B}"/>
                </a:ext>
              </a:extLst>
            </p:cNvPr>
            <p:cNvCxnSpPr>
              <a:cxnSpLocks/>
            </p:cNvCxnSpPr>
            <p:nvPr/>
          </p:nvCxnSpPr>
          <p:spPr>
            <a:xfrm>
              <a:off x="7469094" y="1928758"/>
              <a:ext cx="0" cy="504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22D82D7B-8C08-4EB4-8F91-8F26FD2F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86525"/>
              </p:ext>
            </p:extLst>
          </p:nvPr>
        </p:nvGraphicFramePr>
        <p:xfrm>
          <a:off x="7158607" y="3831958"/>
          <a:ext cx="1905156" cy="1043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156">
                  <a:extLst>
                    <a:ext uri="{9D8B030D-6E8A-4147-A177-3AD203B41FA5}">
                      <a16:colId xmlns:a16="http://schemas.microsoft.com/office/drawing/2014/main" val="2823248525"/>
                    </a:ext>
                  </a:extLst>
                </a:gridCol>
              </a:tblGrid>
              <a:tr h="34790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박 승현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49656"/>
                  </a:ext>
                </a:extLst>
              </a:tr>
              <a:tr h="34790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김 경훈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21270"/>
                  </a:ext>
                </a:extLst>
              </a:tr>
              <a:tr h="34790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윤 상배</a:t>
                      </a:r>
                      <a:endParaRPr lang="en-US" altLang="ko-K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7655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A667F22-E0B7-48B2-AE05-5502C34CFE7D}"/>
              </a:ext>
            </a:extLst>
          </p:cNvPr>
          <p:cNvGrpSpPr/>
          <p:nvPr/>
        </p:nvGrpSpPr>
        <p:grpSpPr>
          <a:xfrm>
            <a:off x="5700388" y="3211665"/>
            <a:ext cx="798312" cy="616690"/>
            <a:chOff x="2910088" y="1110354"/>
            <a:chExt cx="798312" cy="61669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09F57BD-01C3-4D2F-947E-A3E4B4BA4217}"/>
                </a:ext>
              </a:extLst>
            </p:cNvPr>
            <p:cNvSpPr/>
            <p:nvPr/>
          </p:nvSpPr>
          <p:spPr>
            <a:xfrm>
              <a:off x="2928088" y="1110355"/>
              <a:ext cx="780312" cy="6166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D9EA455-2910-4BA6-B72E-4A07F6307256}"/>
                </a:ext>
              </a:extLst>
            </p:cNvPr>
            <p:cNvSpPr/>
            <p:nvPr/>
          </p:nvSpPr>
          <p:spPr>
            <a:xfrm>
              <a:off x="2910088" y="1110354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829D3EF-ED28-4074-800F-4A8BBF0F205D}"/>
                </a:ext>
              </a:extLst>
            </p:cNvPr>
            <p:cNvSpPr/>
            <p:nvPr/>
          </p:nvSpPr>
          <p:spPr>
            <a:xfrm>
              <a:off x="3690400" y="1110354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B164750-0B3F-4AA0-B090-DF3879E0F19A}"/>
                </a:ext>
              </a:extLst>
            </p:cNvPr>
            <p:cNvGrpSpPr/>
            <p:nvPr/>
          </p:nvGrpSpPr>
          <p:grpSpPr>
            <a:xfrm>
              <a:off x="3142371" y="1264423"/>
              <a:ext cx="252401" cy="296584"/>
              <a:chOff x="3064838" y="1219035"/>
              <a:chExt cx="252401" cy="296584"/>
            </a:xfrm>
          </p:grpSpPr>
          <p:sp>
            <p:nvSpPr>
              <p:cNvPr id="117" name="원형: 비어 있음 116">
                <a:extLst>
                  <a:ext uri="{FF2B5EF4-FFF2-40B4-BE49-F238E27FC236}">
                    <a16:creationId xmlns:a16="http://schemas.microsoft.com/office/drawing/2014/main" id="{0018336F-30AE-4ABF-B3EF-7889120D32DF}"/>
                  </a:ext>
                </a:extLst>
              </p:cNvPr>
              <p:cNvSpPr/>
              <p:nvPr/>
            </p:nvSpPr>
            <p:spPr>
              <a:xfrm>
                <a:off x="3064838" y="1219035"/>
                <a:ext cx="220980" cy="220980"/>
              </a:xfrm>
              <a:prstGeom prst="donut">
                <a:avLst>
                  <a:gd name="adj" fmla="val 157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8C693B7E-D222-4D1E-BEB2-8734789B06AF}"/>
                  </a:ext>
                </a:extLst>
              </p:cNvPr>
              <p:cNvSpPr/>
              <p:nvPr/>
            </p:nvSpPr>
            <p:spPr>
              <a:xfrm rot="18900000">
                <a:off x="3271520" y="1371619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575207-A3BE-48CA-850D-E71DC2862706}"/>
              </a:ext>
            </a:extLst>
          </p:cNvPr>
          <p:cNvSpPr/>
          <p:nvPr/>
        </p:nvSpPr>
        <p:spPr>
          <a:xfrm>
            <a:off x="7837715" y="3317280"/>
            <a:ext cx="546946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팀 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16BEB33-DADF-4ABD-84A4-250D3CB314CB}"/>
              </a:ext>
            </a:extLst>
          </p:cNvPr>
          <p:cNvSpPr/>
          <p:nvPr/>
        </p:nvSpPr>
        <p:spPr>
          <a:xfrm>
            <a:off x="4438625" y="3268010"/>
            <a:ext cx="1492716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- COMMIT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50363A1-52B4-4C28-BA58-39D518A81F3E}"/>
              </a:ext>
            </a:extLst>
          </p:cNvPr>
          <p:cNvSpPr/>
          <p:nvPr/>
        </p:nvSpPr>
        <p:spPr>
          <a:xfrm>
            <a:off x="2639659" y="3841665"/>
            <a:ext cx="240860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1. </a:t>
            </a:r>
            <a:r>
              <a:rPr lang="ko-KR" altLang="en-US" b="1" dirty="0"/>
              <a:t>개발 개요</a:t>
            </a:r>
            <a:endParaRPr lang="en-US" altLang="ko-KR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D5FBA5-5978-46CB-8A34-B24C8D235A9B}"/>
              </a:ext>
            </a:extLst>
          </p:cNvPr>
          <p:cNvSpPr/>
          <p:nvPr/>
        </p:nvSpPr>
        <p:spPr>
          <a:xfrm>
            <a:off x="2639659" y="4256765"/>
            <a:ext cx="240860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2. </a:t>
            </a:r>
            <a:r>
              <a:rPr lang="ko-KR" altLang="en-US" b="1" dirty="0"/>
              <a:t>개발 배경</a:t>
            </a:r>
            <a:endParaRPr lang="en-US" altLang="ko-KR" b="1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3DDD65-727E-47BF-87E3-1E1D7AD40F36}"/>
              </a:ext>
            </a:extLst>
          </p:cNvPr>
          <p:cNvSpPr/>
          <p:nvPr/>
        </p:nvSpPr>
        <p:spPr>
          <a:xfrm>
            <a:off x="2639659" y="4661760"/>
            <a:ext cx="240860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3. </a:t>
            </a:r>
            <a:r>
              <a:rPr lang="ko-KR" altLang="en-US" b="1" dirty="0"/>
              <a:t>제품 소개</a:t>
            </a:r>
            <a:endParaRPr lang="en-US" altLang="ko-KR" b="1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D239BED-8B2D-4CD7-8992-EB391D2221CD}"/>
              </a:ext>
            </a:extLst>
          </p:cNvPr>
          <p:cNvSpPr/>
          <p:nvPr/>
        </p:nvSpPr>
        <p:spPr>
          <a:xfrm>
            <a:off x="2639659" y="5075784"/>
            <a:ext cx="240860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4. </a:t>
            </a:r>
            <a:r>
              <a:rPr lang="ko-KR" altLang="en-US" b="1" dirty="0"/>
              <a:t>사용 기술</a:t>
            </a:r>
            <a:endParaRPr lang="en-US" altLang="ko-KR" b="1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843D6E-4525-4451-AB63-C5C43CEB0AA5}"/>
              </a:ext>
            </a:extLst>
          </p:cNvPr>
          <p:cNvSpPr/>
          <p:nvPr/>
        </p:nvSpPr>
        <p:spPr>
          <a:xfrm>
            <a:off x="2639659" y="5440139"/>
            <a:ext cx="364452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5. </a:t>
            </a:r>
            <a:r>
              <a:rPr lang="ko-KR" altLang="en-US" b="1" dirty="0"/>
              <a:t>기대효과 및 활용방안</a:t>
            </a:r>
            <a:endParaRPr lang="en-US" altLang="ko-KR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1A405-02B6-4905-9E31-34F0092D0AA4}"/>
              </a:ext>
            </a:extLst>
          </p:cNvPr>
          <p:cNvGrpSpPr/>
          <p:nvPr/>
        </p:nvGrpSpPr>
        <p:grpSpPr>
          <a:xfrm>
            <a:off x="2590801" y="3817034"/>
            <a:ext cx="4572000" cy="1356946"/>
            <a:chOff x="2590800" y="3840480"/>
            <a:chExt cx="4572000" cy="17221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3D44AAF-0F71-4AB0-B587-F1B70A4C2B6C}"/>
                </a:ext>
              </a:extLst>
            </p:cNvPr>
            <p:cNvSpPr/>
            <p:nvPr/>
          </p:nvSpPr>
          <p:spPr>
            <a:xfrm>
              <a:off x="2606040" y="3840480"/>
              <a:ext cx="4541520" cy="17221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817036-D8A3-403D-997A-92AD62F3974B}"/>
                </a:ext>
              </a:extLst>
            </p:cNvPr>
            <p:cNvSpPr/>
            <p:nvPr/>
          </p:nvSpPr>
          <p:spPr>
            <a:xfrm>
              <a:off x="2644058" y="4046794"/>
              <a:ext cx="2840842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대전 우송대학교 </a:t>
              </a:r>
              <a:r>
                <a:rPr lang="en-US" altLang="ko-KR" b="1" dirty="0"/>
                <a:t>3</a:t>
              </a:r>
              <a:r>
                <a:rPr lang="ko-KR" altLang="en-US" b="1" dirty="0"/>
                <a:t>학년</a:t>
              </a:r>
              <a:endParaRPr lang="en-US" altLang="ko-KR" b="1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AFB3A6E-8804-4332-94F7-0E847E85E6B0}"/>
                </a:ext>
              </a:extLst>
            </p:cNvPr>
            <p:cNvSpPr/>
            <p:nvPr/>
          </p:nvSpPr>
          <p:spPr>
            <a:xfrm>
              <a:off x="2644058" y="4869754"/>
              <a:ext cx="473206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b="1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17E10DB-F705-4E96-AEBE-F3FFC4E0AB83}"/>
                </a:ext>
              </a:extLst>
            </p:cNvPr>
            <p:cNvSpPr/>
            <p:nvPr/>
          </p:nvSpPr>
          <p:spPr>
            <a:xfrm>
              <a:off x="2644058" y="4666927"/>
              <a:ext cx="399019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글로벌철도</a:t>
              </a:r>
              <a:r>
                <a:rPr lang="ko-KR" altLang="en-US" sz="500" b="1" dirty="0"/>
                <a:t> </a:t>
              </a:r>
              <a:r>
                <a:rPr lang="ko-KR" altLang="en-US" b="1" dirty="0"/>
                <a:t>〮</a:t>
              </a:r>
              <a:r>
                <a:rPr lang="ko-KR" altLang="en-US" sz="500" b="1" dirty="0"/>
                <a:t> </a:t>
              </a:r>
              <a:r>
                <a:rPr lang="ko-KR" altLang="en-US" b="1" dirty="0"/>
                <a:t>교통물류학부 재학 중</a:t>
              </a:r>
              <a:endParaRPr lang="en-US" altLang="ko-KR" b="1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DAFA7BC-A911-416F-A825-D0DEB36A1F68}"/>
                </a:ext>
              </a:extLst>
            </p:cNvPr>
            <p:cNvCxnSpPr/>
            <p:nvPr/>
          </p:nvCxnSpPr>
          <p:spPr>
            <a:xfrm>
              <a:off x="2590800" y="3840480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47DB0508-1105-4859-94EF-71D15C8BF9DC}"/>
                </a:ext>
              </a:extLst>
            </p:cNvPr>
            <p:cNvCxnSpPr/>
            <p:nvPr/>
          </p:nvCxnSpPr>
          <p:spPr>
            <a:xfrm>
              <a:off x="2590800" y="5559552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FA7D9AB-4264-4AF3-B8CD-B36A8A8B9669}"/>
              </a:ext>
            </a:extLst>
          </p:cNvPr>
          <p:cNvSpPr/>
          <p:nvPr/>
        </p:nvSpPr>
        <p:spPr>
          <a:xfrm>
            <a:off x="2639659" y="5859239"/>
            <a:ext cx="240860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Chapter 6. </a:t>
            </a:r>
            <a:r>
              <a:rPr lang="ko-KR" altLang="en-US" b="1" dirty="0"/>
              <a:t>작품 시연</a:t>
            </a:r>
            <a:endParaRPr lang="en-US" altLang="ko-KR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D247F11-B5C1-49B8-B385-493B1AB3BEBD}"/>
              </a:ext>
            </a:extLst>
          </p:cNvPr>
          <p:cNvGrpSpPr/>
          <p:nvPr/>
        </p:nvGrpSpPr>
        <p:grpSpPr>
          <a:xfrm>
            <a:off x="2620328" y="3819871"/>
            <a:ext cx="4572000" cy="1892271"/>
            <a:chOff x="2590800" y="3829204"/>
            <a:chExt cx="4572000" cy="240150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BFBCDFF-51F6-4B30-917D-7A2E76B65429}"/>
                </a:ext>
              </a:extLst>
            </p:cNvPr>
            <p:cNvSpPr/>
            <p:nvPr/>
          </p:nvSpPr>
          <p:spPr>
            <a:xfrm>
              <a:off x="2606040" y="3840479"/>
              <a:ext cx="4541520" cy="2390234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A063603-833E-4184-8D27-DB3E04BC2EFF}"/>
                </a:ext>
              </a:extLst>
            </p:cNvPr>
            <p:cNvSpPr/>
            <p:nvPr/>
          </p:nvSpPr>
          <p:spPr>
            <a:xfrm>
              <a:off x="2715495" y="3829204"/>
              <a:ext cx="2053767" cy="729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 b="1" dirty="0"/>
                <a:t>박승현 </a:t>
              </a:r>
              <a:r>
                <a:rPr lang="en-US" altLang="ko-KR" sz="2400" b="1" dirty="0"/>
                <a:t>(</a:t>
              </a:r>
              <a:r>
                <a:rPr lang="ko-KR" altLang="en-US" sz="2400" b="1" dirty="0"/>
                <a:t>팀장</a:t>
              </a:r>
              <a:r>
                <a:rPr lang="en-US" altLang="ko-KR" sz="2400" b="1" dirty="0"/>
                <a:t>)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741FB1-DDA4-46C3-952A-DFDE89CFFDD9}"/>
                </a:ext>
              </a:extLst>
            </p:cNvPr>
            <p:cNvSpPr/>
            <p:nvPr/>
          </p:nvSpPr>
          <p:spPr>
            <a:xfrm>
              <a:off x="2644058" y="4869754"/>
              <a:ext cx="473206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b="1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1CBCD60-C383-40E0-AE27-9AD06A6FF780}"/>
                </a:ext>
              </a:extLst>
            </p:cNvPr>
            <p:cNvSpPr/>
            <p:nvPr/>
          </p:nvSpPr>
          <p:spPr>
            <a:xfrm>
              <a:off x="2686921" y="4485603"/>
              <a:ext cx="1790875" cy="110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기획 및 개발</a:t>
              </a:r>
              <a:endParaRPr lang="en-US" altLang="ko-KR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발표</a:t>
              </a:r>
              <a:endParaRPr lang="en-US" altLang="ko-KR" b="1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662422-D5A5-4C61-930F-F9D36A998841}"/>
                </a:ext>
              </a:extLst>
            </p:cNvPr>
            <p:cNvCxnSpPr/>
            <p:nvPr/>
          </p:nvCxnSpPr>
          <p:spPr>
            <a:xfrm>
              <a:off x="2590800" y="3840480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5C25810-7F3A-4054-97FA-12A280FD4600}"/>
                </a:ext>
              </a:extLst>
            </p:cNvPr>
            <p:cNvCxnSpPr/>
            <p:nvPr/>
          </p:nvCxnSpPr>
          <p:spPr>
            <a:xfrm>
              <a:off x="2590800" y="6212321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AD7595B-2DFB-48D3-9849-D05488F7FB25}"/>
              </a:ext>
            </a:extLst>
          </p:cNvPr>
          <p:cNvGrpSpPr/>
          <p:nvPr/>
        </p:nvGrpSpPr>
        <p:grpSpPr>
          <a:xfrm>
            <a:off x="2587569" y="3836150"/>
            <a:ext cx="4572000" cy="1525559"/>
            <a:chOff x="2590800" y="3829204"/>
            <a:chExt cx="4572000" cy="17602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6C9778E-AFAD-4E63-A662-6884292F3332}"/>
                </a:ext>
              </a:extLst>
            </p:cNvPr>
            <p:cNvSpPr/>
            <p:nvPr/>
          </p:nvSpPr>
          <p:spPr>
            <a:xfrm>
              <a:off x="2606040" y="3840481"/>
              <a:ext cx="4541520" cy="17221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827F689-9524-4827-8122-104ADA251300}"/>
                </a:ext>
              </a:extLst>
            </p:cNvPr>
            <p:cNvSpPr/>
            <p:nvPr/>
          </p:nvSpPr>
          <p:spPr>
            <a:xfrm>
              <a:off x="2715495" y="3829204"/>
              <a:ext cx="1107996" cy="729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 b="1" dirty="0"/>
                <a:t>김경훈</a:t>
              </a:r>
              <a:endParaRPr lang="en-US" altLang="ko-KR" sz="2400" b="1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7B1B799-09E3-4287-94DD-12350E8D494C}"/>
                </a:ext>
              </a:extLst>
            </p:cNvPr>
            <p:cNvSpPr/>
            <p:nvPr/>
          </p:nvSpPr>
          <p:spPr>
            <a:xfrm>
              <a:off x="2644058" y="4869754"/>
              <a:ext cx="473206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b="1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A045D41-7A93-4748-8CD9-6E0B9B4E85C4}"/>
                </a:ext>
              </a:extLst>
            </p:cNvPr>
            <p:cNvSpPr/>
            <p:nvPr/>
          </p:nvSpPr>
          <p:spPr>
            <a:xfrm>
              <a:off x="2686921" y="4485603"/>
              <a:ext cx="3339376" cy="110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데이터 베이스 및 서버 구축</a:t>
              </a:r>
              <a:endParaRPr lang="en-US" altLang="ko-KR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개발</a:t>
              </a:r>
              <a:endParaRPr lang="en-US" altLang="ko-KR" b="1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0AE7D1C-F2F9-425A-B0A4-65BDC37BB753}"/>
                </a:ext>
              </a:extLst>
            </p:cNvPr>
            <p:cNvCxnSpPr/>
            <p:nvPr/>
          </p:nvCxnSpPr>
          <p:spPr>
            <a:xfrm>
              <a:off x="2590800" y="3840480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13F92A9-5EE5-4831-AFA7-FEEBB20BD592}"/>
                </a:ext>
              </a:extLst>
            </p:cNvPr>
            <p:cNvCxnSpPr/>
            <p:nvPr/>
          </p:nvCxnSpPr>
          <p:spPr>
            <a:xfrm>
              <a:off x="2590800" y="5559552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76A654A-6A65-4F4F-BB98-7C66DB35B7BD}"/>
              </a:ext>
            </a:extLst>
          </p:cNvPr>
          <p:cNvGrpSpPr/>
          <p:nvPr/>
        </p:nvGrpSpPr>
        <p:grpSpPr>
          <a:xfrm>
            <a:off x="2593658" y="3802437"/>
            <a:ext cx="4572000" cy="1502275"/>
            <a:chOff x="2590800" y="3829204"/>
            <a:chExt cx="4572000" cy="173339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B803B5D-D00B-44A5-BC85-9D4448936B4F}"/>
                </a:ext>
              </a:extLst>
            </p:cNvPr>
            <p:cNvSpPr/>
            <p:nvPr/>
          </p:nvSpPr>
          <p:spPr>
            <a:xfrm>
              <a:off x="2606040" y="3840480"/>
              <a:ext cx="4541520" cy="17221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1D147B2-26B1-45B5-919C-7B2560465994}"/>
                </a:ext>
              </a:extLst>
            </p:cNvPr>
            <p:cNvSpPr/>
            <p:nvPr/>
          </p:nvSpPr>
          <p:spPr>
            <a:xfrm>
              <a:off x="2715495" y="3829204"/>
              <a:ext cx="1107996" cy="663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 b="1" dirty="0"/>
                <a:t>윤상배</a:t>
              </a:r>
              <a:endParaRPr lang="en-US" altLang="ko-KR" sz="2400" b="1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5DC5734-5D9F-4328-9578-D0AEEDF8157A}"/>
                </a:ext>
              </a:extLst>
            </p:cNvPr>
            <p:cNvSpPr/>
            <p:nvPr/>
          </p:nvSpPr>
          <p:spPr>
            <a:xfrm>
              <a:off x="2644058" y="4869754"/>
              <a:ext cx="473206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b="1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6E90427-2D61-4237-8DC8-61A98887DEDB}"/>
                </a:ext>
              </a:extLst>
            </p:cNvPr>
            <p:cNvSpPr/>
            <p:nvPr/>
          </p:nvSpPr>
          <p:spPr>
            <a:xfrm>
              <a:off x="2686921" y="4485604"/>
              <a:ext cx="2071401" cy="1003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/>
                <a:t>UI </a:t>
              </a:r>
              <a:r>
                <a:rPr lang="ko-KR" altLang="en-US" b="1" dirty="0"/>
                <a:t>및 </a:t>
              </a:r>
              <a:r>
                <a:rPr lang="en-US" altLang="ko-KR" b="1" dirty="0"/>
                <a:t>PPT </a:t>
              </a:r>
              <a:r>
                <a:rPr lang="ko-KR" altLang="en-US" b="1" dirty="0"/>
                <a:t>제작</a:t>
              </a:r>
              <a:endParaRPr lang="en-US" altLang="ko-KR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/>
                <a:t>디자인</a:t>
              </a:r>
              <a:endParaRPr lang="en-US" altLang="ko-KR" b="1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46721A7-717F-4F79-9733-D0907B7020E0}"/>
                </a:ext>
              </a:extLst>
            </p:cNvPr>
            <p:cNvCxnSpPr/>
            <p:nvPr/>
          </p:nvCxnSpPr>
          <p:spPr>
            <a:xfrm>
              <a:off x="2590800" y="3840480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B93F813-9CDE-4060-82D0-38B28C4EDF86}"/>
                </a:ext>
              </a:extLst>
            </p:cNvPr>
            <p:cNvCxnSpPr/>
            <p:nvPr/>
          </p:nvCxnSpPr>
          <p:spPr>
            <a:xfrm>
              <a:off x="2590800" y="5559552"/>
              <a:ext cx="4572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28FB47-B98D-4376-B667-1CB18F4316EB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80468-12B6-4FF1-B983-F5C3BE56E882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25482 0.0007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75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"/>
                            </p:stCondLst>
                            <p:childTnLst>
                              <p:par>
                                <p:cTn id="8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52969 -0.000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25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25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5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5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19" grpId="0"/>
      <p:bldP spid="119" grpId="1"/>
      <p:bldP spid="120" grpId="0"/>
      <p:bldP spid="131" grpId="0"/>
      <p:bldP spid="132" grpId="0"/>
      <p:bldP spid="133" grpId="0"/>
      <p:bldP spid="134" grpId="0"/>
      <p:bldP spid="135" grpId="0"/>
      <p:bldP spid="1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-3293887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794946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CF65B8-F4AD-4396-A784-3CBFC4AD3F2D}"/>
              </a:ext>
            </a:extLst>
          </p:cNvPr>
          <p:cNvGrpSpPr/>
          <p:nvPr/>
        </p:nvGrpSpPr>
        <p:grpSpPr>
          <a:xfrm>
            <a:off x="7558269" y="1215342"/>
            <a:ext cx="1882247" cy="1619398"/>
            <a:chOff x="7558269" y="1215342"/>
            <a:chExt cx="1882247" cy="161939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0F1931A-906C-4140-9C9A-3DDE059CCE09}"/>
                </a:ext>
              </a:extLst>
            </p:cNvPr>
            <p:cNvGrpSpPr/>
            <p:nvPr/>
          </p:nvGrpSpPr>
          <p:grpSpPr>
            <a:xfrm>
              <a:off x="7592775" y="1215342"/>
              <a:ext cx="1727608" cy="1199568"/>
              <a:chOff x="7928149" y="2964263"/>
              <a:chExt cx="3024554" cy="2100106"/>
            </a:xfrm>
          </p:grpSpPr>
          <p:sp>
            <p:nvSpPr>
              <p:cNvPr id="83" name="화살표: 위쪽 82">
                <a:extLst>
                  <a:ext uri="{FF2B5EF4-FFF2-40B4-BE49-F238E27FC236}">
                    <a16:creationId xmlns:a16="http://schemas.microsoft.com/office/drawing/2014/main" id="{76BBBCFB-3DB2-40BB-BD0C-249E9F4BAEAB}"/>
                  </a:ext>
                </a:extLst>
              </p:cNvPr>
              <p:cNvSpPr/>
              <p:nvPr/>
            </p:nvSpPr>
            <p:spPr>
              <a:xfrm>
                <a:off x="7928149" y="2964263"/>
                <a:ext cx="3024554" cy="2100106"/>
              </a:xfrm>
              <a:prstGeom prst="upArrow">
                <a:avLst/>
              </a:prstGeom>
              <a:solidFill>
                <a:srgbClr val="5722EC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62321F10-4D20-4934-B478-9EF96C63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83768" y="3522617"/>
                <a:ext cx="1421172" cy="142117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046AB9-0FB6-434C-BF13-D3F48BC89C77}"/>
                </a:ext>
              </a:extLst>
            </p:cNvPr>
            <p:cNvSpPr txBox="1"/>
            <p:nvPr/>
          </p:nvSpPr>
          <p:spPr>
            <a:xfrm>
              <a:off x="7558269" y="2465408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충전소 이용증가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6B7A43-9D54-482A-B7A3-C8978E7E238E}"/>
              </a:ext>
            </a:extLst>
          </p:cNvPr>
          <p:cNvGrpSpPr/>
          <p:nvPr/>
        </p:nvGrpSpPr>
        <p:grpSpPr>
          <a:xfrm>
            <a:off x="9653287" y="2804431"/>
            <a:ext cx="1882247" cy="1708638"/>
            <a:chOff x="9653287" y="2804431"/>
            <a:chExt cx="1882247" cy="17086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7E40534-5DAB-4DB6-ACB4-2CFBDC4027C8}"/>
                </a:ext>
              </a:extLst>
            </p:cNvPr>
            <p:cNvGrpSpPr/>
            <p:nvPr/>
          </p:nvGrpSpPr>
          <p:grpSpPr>
            <a:xfrm>
              <a:off x="9660537" y="2804431"/>
              <a:ext cx="1844700" cy="1280872"/>
              <a:chOff x="7264958" y="693336"/>
              <a:chExt cx="3024554" cy="2100106"/>
            </a:xfrm>
          </p:grpSpPr>
          <p:sp>
            <p:nvSpPr>
              <p:cNvPr id="24" name="화살표: 위쪽 23">
                <a:extLst>
                  <a:ext uri="{FF2B5EF4-FFF2-40B4-BE49-F238E27FC236}">
                    <a16:creationId xmlns:a16="http://schemas.microsoft.com/office/drawing/2014/main" id="{112B65A0-4339-4EE7-9EB3-A31FF6173777}"/>
                  </a:ext>
                </a:extLst>
              </p:cNvPr>
              <p:cNvSpPr/>
              <p:nvPr/>
            </p:nvSpPr>
            <p:spPr>
              <a:xfrm>
                <a:off x="7264958" y="693336"/>
                <a:ext cx="3024554" cy="2100106"/>
              </a:xfrm>
              <a:prstGeom prst="upArrow">
                <a:avLst/>
              </a:prstGeom>
              <a:solidFill>
                <a:srgbClr val="5722EC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5CFE44A4-8F98-4C2B-B1C9-78792AA50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78036" y="1385835"/>
                <a:ext cx="1397558" cy="1397558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FFDDE2-0056-484E-A0A2-A3C0612CBBE7}"/>
                </a:ext>
              </a:extLst>
            </p:cNvPr>
            <p:cNvSpPr txBox="1"/>
            <p:nvPr/>
          </p:nvSpPr>
          <p:spPr>
            <a:xfrm>
              <a:off x="9653287" y="4143737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전기차사용 증가</a:t>
              </a:r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5490C553-5FD3-4721-9271-4224CF98E0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4224" y="5335928"/>
            <a:ext cx="954912" cy="95491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C692E64-E389-4CBD-B739-61E76D3E1C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1421" y="5590572"/>
            <a:ext cx="954912" cy="954912"/>
          </a:xfrm>
          <a:prstGeom prst="rect">
            <a:avLst/>
          </a:prstGeom>
        </p:spPr>
      </p:pic>
      <p:pic>
        <p:nvPicPr>
          <p:cNvPr id="37" name="그래픽 36" descr="조금 굽은 화살표">
            <a:extLst>
              <a:ext uri="{FF2B5EF4-FFF2-40B4-BE49-F238E27FC236}">
                <a16:creationId xmlns:a16="http://schemas.microsoft.com/office/drawing/2014/main" id="{59D62048-652F-496D-A329-9CCC9F0A2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74034" y="5625296"/>
            <a:ext cx="1116958" cy="1116958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482766CA-38D1-41CA-B1F1-6EE9A4F88A04}"/>
              </a:ext>
            </a:extLst>
          </p:cNvPr>
          <p:cNvGrpSpPr/>
          <p:nvPr/>
        </p:nvGrpSpPr>
        <p:grpSpPr>
          <a:xfrm>
            <a:off x="4482202" y="1802713"/>
            <a:ext cx="3674826" cy="3903606"/>
            <a:chOff x="4482202" y="1802713"/>
            <a:chExt cx="3674826" cy="390360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46FCB0C-CC4F-44B4-878E-56F278B40AD8}"/>
                </a:ext>
              </a:extLst>
            </p:cNvPr>
            <p:cNvGrpSpPr/>
            <p:nvPr/>
          </p:nvGrpSpPr>
          <p:grpSpPr>
            <a:xfrm>
              <a:off x="4482202" y="1802713"/>
              <a:ext cx="3674826" cy="3903606"/>
              <a:chOff x="4482202" y="1802713"/>
              <a:chExt cx="3674826" cy="3903606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DA34994-CBCF-40B4-922B-5F6C5B174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69" y="3806121"/>
                <a:ext cx="2178259" cy="108913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7936385-8959-468C-BE82-2E4B84D9DE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202" y="3721492"/>
                <a:ext cx="2111815" cy="139433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BA6BE2E-E4BA-4077-A19A-80CB1D2F4436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H="1" flipV="1">
                <a:off x="6310856" y="1802713"/>
                <a:ext cx="10166" cy="194315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F773455-1E60-4AA5-9B33-D30ED326A6B3}"/>
                  </a:ext>
                </a:extLst>
              </p:cNvPr>
              <p:cNvGrpSpPr/>
              <p:nvPr/>
            </p:nvGrpSpPr>
            <p:grpSpPr>
              <a:xfrm>
                <a:off x="4689434" y="2153879"/>
                <a:ext cx="3283508" cy="3552440"/>
                <a:chOff x="3422350" y="808053"/>
                <a:chExt cx="5380639" cy="5821333"/>
              </a:xfrm>
            </p:grpSpPr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942A3EAD-E2F5-44B9-A962-A6A342940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350" y="808053"/>
                  <a:ext cx="5380639" cy="5821333"/>
                </a:xfrm>
                <a:custGeom>
                  <a:avLst/>
                  <a:gdLst>
                    <a:gd name="T0" fmla="*/ 2971 w 5715"/>
                    <a:gd name="T1" fmla="*/ 6 h 6183"/>
                    <a:gd name="T2" fmla="*/ 3198 w 5715"/>
                    <a:gd name="T3" fmla="*/ 42 h 6183"/>
                    <a:gd name="T4" fmla="*/ 3417 w 5715"/>
                    <a:gd name="T5" fmla="*/ 117 h 6183"/>
                    <a:gd name="T6" fmla="*/ 3625 w 5715"/>
                    <a:gd name="T7" fmla="*/ 227 h 6183"/>
                    <a:gd name="T8" fmla="*/ 5167 w 5715"/>
                    <a:gd name="T9" fmla="*/ 1228 h 6183"/>
                    <a:gd name="T10" fmla="*/ 5340 w 5715"/>
                    <a:gd name="T11" fmla="*/ 1387 h 6183"/>
                    <a:gd name="T12" fmla="*/ 5484 w 5715"/>
                    <a:gd name="T13" fmla="*/ 1569 h 6183"/>
                    <a:gd name="T14" fmla="*/ 5595 w 5715"/>
                    <a:gd name="T15" fmla="*/ 1774 h 6183"/>
                    <a:gd name="T16" fmla="*/ 5671 w 5715"/>
                    <a:gd name="T17" fmla="*/ 1993 h 6183"/>
                    <a:gd name="T18" fmla="*/ 5711 w 5715"/>
                    <a:gd name="T19" fmla="*/ 2224 h 6183"/>
                    <a:gd name="T20" fmla="*/ 5715 w 5715"/>
                    <a:gd name="T21" fmla="*/ 3839 h 6183"/>
                    <a:gd name="T22" fmla="*/ 5696 w 5715"/>
                    <a:gd name="T23" fmla="*/ 4076 h 6183"/>
                    <a:gd name="T24" fmla="*/ 5638 w 5715"/>
                    <a:gd name="T25" fmla="*/ 4303 h 6183"/>
                    <a:gd name="T26" fmla="*/ 5544 w 5715"/>
                    <a:gd name="T27" fmla="*/ 4515 h 6183"/>
                    <a:gd name="T28" fmla="*/ 5416 w 5715"/>
                    <a:gd name="T29" fmla="*/ 4708 h 6183"/>
                    <a:gd name="T30" fmla="*/ 5257 w 5715"/>
                    <a:gd name="T31" fmla="*/ 4879 h 6183"/>
                    <a:gd name="T32" fmla="*/ 5069 w 5715"/>
                    <a:gd name="T33" fmla="*/ 5023 h 6183"/>
                    <a:gd name="T34" fmla="*/ 3522 w 5715"/>
                    <a:gd name="T35" fmla="*/ 6016 h 6183"/>
                    <a:gd name="T36" fmla="*/ 3308 w 5715"/>
                    <a:gd name="T37" fmla="*/ 6110 h 6183"/>
                    <a:gd name="T38" fmla="*/ 3085 w 5715"/>
                    <a:gd name="T39" fmla="*/ 6164 h 6183"/>
                    <a:gd name="T40" fmla="*/ 2856 w 5715"/>
                    <a:gd name="T41" fmla="*/ 6183 h 6183"/>
                    <a:gd name="T42" fmla="*/ 2629 w 5715"/>
                    <a:gd name="T43" fmla="*/ 6164 h 6183"/>
                    <a:gd name="T44" fmla="*/ 2406 w 5715"/>
                    <a:gd name="T45" fmla="*/ 6110 h 6183"/>
                    <a:gd name="T46" fmla="*/ 2192 w 5715"/>
                    <a:gd name="T47" fmla="*/ 6016 h 6183"/>
                    <a:gd name="T48" fmla="*/ 645 w 5715"/>
                    <a:gd name="T49" fmla="*/ 5023 h 6183"/>
                    <a:gd name="T50" fmla="*/ 458 w 5715"/>
                    <a:gd name="T51" fmla="*/ 4879 h 6183"/>
                    <a:gd name="T52" fmla="*/ 298 w 5715"/>
                    <a:gd name="T53" fmla="*/ 4708 h 6183"/>
                    <a:gd name="T54" fmla="*/ 171 w 5715"/>
                    <a:gd name="T55" fmla="*/ 4515 h 6183"/>
                    <a:gd name="T56" fmla="*/ 77 w 5715"/>
                    <a:gd name="T57" fmla="*/ 4303 h 6183"/>
                    <a:gd name="T58" fmla="*/ 19 w 5715"/>
                    <a:gd name="T59" fmla="*/ 4076 h 6183"/>
                    <a:gd name="T60" fmla="*/ 0 w 5715"/>
                    <a:gd name="T61" fmla="*/ 3839 h 6183"/>
                    <a:gd name="T62" fmla="*/ 4 w 5715"/>
                    <a:gd name="T63" fmla="*/ 2224 h 6183"/>
                    <a:gd name="T64" fmla="*/ 43 w 5715"/>
                    <a:gd name="T65" fmla="*/ 1993 h 6183"/>
                    <a:gd name="T66" fmla="*/ 120 w 5715"/>
                    <a:gd name="T67" fmla="*/ 1774 h 6183"/>
                    <a:gd name="T68" fmla="*/ 231 w 5715"/>
                    <a:gd name="T69" fmla="*/ 1569 h 6183"/>
                    <a:gd name="T70" fmla="*/ 375 w 5715"/>
                    <a:gd name="T71" fmla="*/ 1387 h 6183"/>
                    <a:gd name="T72" fmla="*/ 548 w 5715"/>
                    <a:gd name="T73" fmla="*/ 1228 h 6183"/>
                    <a:gd name="T74" fmla="*/ 2089 w 5715"/>
                    <a:gd name="T75" fmla="*/ 227 h 6183"/>
                    <a:gd name="T76" fmla="*/ 2297 w 5715"/>
                    <a:gd name="T77" fmla="*/ 117 h 6183"/>
                    <a:gd name="T78" fmla="*/ 2517 w 5715"/>
                    <a:gd name="T79" fmla="*/ 42 h 6183"/>
                    <a:gd name="T80" fmla="*/ 2742 w 5715"/>
                    <a:gd name="T81" fmla="*/ 6 h 6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715" h="6183">
                      <a:moveTo>
                        <a:pt x="2856" y="0"/>
                      </a:moveTo>
                      <a:lnTo>
                        <a:pt x="2971" y="6"/>
                      </a:lnTo>
                      <a:lnTo>
                        <a:pt x="3085" y="19"/>
                      </a:lnTo>
                      <a:lnTo>
                        <a:pt x="3198" y="42"/>
                      </a:lnTo>
                      <a:lnTo>
                        <a:pt x="3308" y="74"/>
                      </a:lnTo>
                      <a:lnTo>
                        <a:pt x="3417" y="117"/>
                      </a:lnTo>
                      <a:lnTo>
                        <a:pt x="3522" y="167"/>
                      </a:lnTo>
                      <a:lnTo>
                        <a:pt x="3625" y="227"/>
                      </a:lnTo>
                      <a:lnTo>
                        <a:pt x="5069" y="1160"/>
                      </a:lnTo>
                      <a:lnTo>
                        <a:pt x="5167" y="1228"/>
                      </a:lnTo>
                      <a:lnTo>
                        <a:pt x="5257" y="1304"/>
                      </a:lnTo>
                      <a:lnTo>
                        <a:pt x="5340" y="1387"/>
                      </a:lnTo>
                      <a:lnTo>
                        <a:pt x="5416" y="1475"/>
                      </a:lnTo>
                      <a:lnTo>
                        <a:pt x="5484" y="1569"/>
                      </a:lnTo>
                      <a:lnTo>
                        <a:pt x="5544" y="1668"/>
                      </a:lnTo>
                      <a:lnTo>
                        <a:pt x="5595" y="1774"/>
                      </a:lnTo>
                      <a:lnTo>
                        <a:pt x="5638" y="1882"/>
                      </a:lnTo>
                      <a:lnTo>
                        <a:pt x="5671" y="1993"/>
                      </a:lnTo>
                      <a:lnTo>
                        <a:pt x="5696" y="2108"/>
                      </a:lnTo>
                      <a:lnTo>
                        <a:pt x="5711" y="2224"/>
                      </a:lnTo>
                      <a:lnTo>
                        <a:pt x="5715" y="2344"/>
                      </a:lnTo>
                      <a:lnTo>
                        <a:pt x="5715" y="3839"/>
                      </a:lnTo>
                      <a:lnTo>
                        <a:pt x="5711" y="3960"/>
                      </a:lnTo>
                      <a:lnTo>
                        <a:pt x="5696" y="4076"/>
                      </a:lnTo>
                      <a:lnTo>
                        <a:pt x="5671" y="4190"/>
                      </a:lnTo>
                      <a:lnTo>
                        <a:pt x="5638" y="4303"/>
                      </a:lnTo>
                      <a:lnTo>
                        <a:pt x="5595" y="4410"/>
                      </a:lnTo>
                      <a:lnTo>
                        <a:pt x="5544" y="4515"/>
                      </a:lnTo>
                      <a:lnTo>
                        <a:pt x="5484" y="4614"/>
                      </a:lnTo>
                      <a:lnTo>
                        <a:pt x="5416" y="4708"/>
                      </a:lnTo>
                      <a:lnTo>
                        <a:pt x="5340" y="4796"/>
                      </a:lnTo>
                      <a:lnTo>
                        <a:pt x="5257" y="4879"/>
                      </a:lnTo>
                      <a:lnTo>
                        <a:pt x="5167" y="4956"/>
                      </a:lnTo>
                      <a:lnTo>
                        <a:pt x="5069" y="5023"/>
                      </a:lnTo>
                      <a:lnTo>
                        <a:pt x="3625" y="5958"/>
                      </a:lnTo>
                      <a:lnTo>
                        <a:pt x="3522" y="6016"/>
                      </a:lnTo>
                      <a:lnTo>
                        <a:pt x="3417" y="6069"/>
                      </a:lnTo>
                      <a:lnTo>
                        <a:pt x="3308" y="6110"/>
                      </a:lnTo>
                      <a:lnTo>
                        <a:pt x="3198" y="6142"/>
                      </a:lnTo>
                      <a:lnTo>
                        <a:pt x="3085" y="6164"/>
                      </a:lnTo>
                      <a:lnTo>
                        <a:pt x="2971" y="6179"/>
                      </a:lnTo>
                      <a:lnTo>
                        <a:pt x="2856" y="6183"/>
                      </a:lnTo>
                      <a:lnTo>
                        <a:pt x="2742" y="6179"/>
                      </a:lnTo>
                      <a:lnTo>
                        <a:pt x="2629" y="6164"/>
                      </a:lnTo>
                      <a:lnTo>
                        <a:pt x="2517" y="6142"/>
                      </a:lnTo>
                      <a:lnTo>
                        <a:pt x="2406" y="6110"/>
                      </a:lnTo>
                      <a:lnTo>
                        <a:pt x="2297" y="6069"/>
                      </a:lnTo>
                      <a:lnTo>
                        <a:pt x="2192" y="6016"/>
                      </a:lnTo>
                      <a:lnTo>
                        <a:pt x="2089" y="5958"/>
                      </a:lnTo>
                      <a:lnTo>
                        <a:pt x="645" y="5023"/>
                      </a:lnTo>
                      <a:lnTo>
                        <a:pt x="548" y="4956"/>
                      </a:lnTo>
                      <a:lnTo>
                        <a:pt x="458" y="4879"/>
                      </a:lnTo>
                      <a:lnTo>
                        <a:pt x="375" y="4796"/>
                      </a:lnTo>
                      <a:lnTo>
                        <a:pt x="298" y="4708"/>
                      </a:lnTo>
                      <a:lnTo>
                        <a:pt x="231" y="4614"/>
                      </a:lnTo>
                      <a:lnTo>
                        <a:pt x="171" y="4515"/>
                      </a:lnTo>
                      <a:lnTo>
                        <a:pt x="120" y="4410"/>
                      </a:lnTo>
                      <a:lnTo>
                        <a:pt x="77" y="4303"/>
                      </a:lnTo>
                      <a:lnTo>
                        <a:pt x="43" y="4190"/>
                      </a:lnTo>
                      <a:lnTo>
                        <a:pt x="19" y="4076"/>
                      </a:lnTo>
                      <a:lnTo>
                        <a:pt x="4" y="3960"/>
                      </a:lnTo>
                      <a:lnTo>
                        <a:pt x="0" y="3839"/>
                      </a:lnTo>
                      <a:lnTo>
                        <a:pt x="0" y="2344"/>
                      </a:lnTo>
                      <a:lnTo>
                        <a:pt x="4" y="2224"/>
                      </a:lnTo>
                      <a:lnTo>
                        <a:pt x="19" y="2108"/>
                      </a:lnTo>
                      <a:lnTo>
                        <a:pt x="43" y="1993"/>
                      </a:lnTo>
                      <a:lnTo>
                        <a:pt x="77" y="1882"/>
                      </a:lnTo>
                      <a:lnTo>
                        <a:pt x="120" y="1774"/>
                      </a:lnTo>
                      <a:lnTo>
                        <a:pt x="171" y="1668"/>
                      </a:lnTo>
                      <a:lnTo>
                        <a:pt x="231" y="1569"/>
                      </a:lnTo>
                      <a:lnTo>
                        <a:pt x="298" y="1475"/>
                      </a:lnTo>
                      <a:lnTo>
                        <a:pt x="375" y="1387"/>
                      </a:lnTo>
                      <a:lnTo>
                        <a:pt x="458" y="1304"/>
                      </a:lnTo>
                      <a:lnTo>
                        <a:pt x="548" y="1228"/>
                      </a:lnTo>
                      <a:lnTo>
                        <a:pt x="645" y="1160"/>
                      </a:lnTo>
                      <a:lnTo>
                        <a:pt x="2089" y="227"/>
                      </a:lnTo>
                      <a:lnTo>
                        <a:pt x="2192" y="167"/>
                      </a:lnTo>
                      <a:lnTo>
                        <a:pt x="2297" y="117"/>
                      </a:lnTo>
                      <a:lnTo>
                        <a:pt x="2406" y="74"/>
                      </a:lnTo>
                      <a:lnTo>
                        <a:pt x="2517" y="42"/>
                      </a:lnTo>
                      <a:lnTo>
                        <a:pt x="2629" y="19"/>
                      </a:lnTo>
                      <a:lnTo>
                        <a:pt x="2742" y="6"/>
                      </a:lnTo>
                      <a:lnTo>
                        <a:pt x="28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8AC6C">
                        <a:alpha val="0"/>
                      </a:srgbClr>
                    </a:gs>
                    <a:gs pos="100000">
                      <a:srgbClr val="E8AC6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0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6">
                  <a:extLst>
                    <a:ext uri="{FF2B5EF4-FFF2-40B4-BE49-F238E27FC236}">
                      <a16:creationId xmlns:a16="http://schemas.microsoft.com/office/drawing/2014/main" id="{5A92A973-CC04-47B3-8388-7704393C9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782" y="2535238"/>
                  <a:ext cx="2187774" cy="2366962"/>
                </a:xfrm>
                <a:custGeom>
                  <a:avLst/>
                  <a:gdLst>
                    <a:gd name="T0" fmla="*/ 2971 w 5715"/>
                    <a:gd name="T1" fmla="*/ 6 h 6183"/>
                    <a:gd name="T2" fmla="*/ 3198 w 5715"/>
                    <a:gd name="T3" fmla="*/ 42 h 6183"/>
                    <a:gd name="T4" fmla="*/ 3417 w 5715"/>
                    <a:gd name="T5" fmla="*/ 117 h 6183"/>
                    <a:gd name="T6" fmla="*/ 3625 w 5715"/>
                    <a:gd name="T7" fmla="*/ 227 h 6183"/>
                    <a:gd name="T8" fmla="*/ 5167 w 5715"/>
                    <a:gd name="T9" fmla="*/ 1228 h 6183"/>
                    <a:gd name="T10" fmla="*/ 5340 w 5715"/>
                    <a:gd name="T11" fmla="*/ 1387 h 6183"/>
                    <a:gd name="T12" fmla="*/ 5484 w 5715"/>
                    <a:gd name="T13" fmla="*/ 1569 h 6183"/>
                    <a:gd name="T14" fmla="*/ 5595 w 5715"/>
                    <a:gd name="T15" fmla="*/ 1774 h 6183"/>
                    <a:gd name="T16" fmla="*/ 5671 w 5715"/>
                    <a:gd name="T17" fmla="*/ 1993 h 6183"/>
                    <a:gd name="T18" fmla="*/ 5711 w 5715"/>
                    <a:gd name="T19" fmla="*/ 2224 h 6183"/>
                    <a:gd name="T20" fmla="*/ 5715 w 5715"/>
                    <a:gd name="T21" fmla="*/ 3839 h 6183"/>
                    <a:gd name="T22" fmla="*/ 5696 w 5715"/>
                    <a:gd name="T23" fmla="*/ 4076 h 6183"/>
                    <a:gd name="T24" fmla="*/ 5638 w 5715"/>
                    <a:gd name="T25" fmla="*/ 4303 h 6183"/>
                    <a:gd name="T26" fmla="*/ 5544 w 5715"/>
                    <a:gd name="T27" fmla="*/ 4515 h 6183"/>
                    <a:gd name="T28" fmla="*/ 5416 w 5715"/>
                    <a:gd name="T29" fmla="*/ 4708 h 6183"/>
                    <a:gd name="T30" fmla="*/ 5257 w 5715"/>
                    <a:gd name="T31" fmla="*/ 4879 h 6183"/>
                    <a:gd name="T32" fmla="*/ 5069 w 5715"/>
                    <a:gd name="T33" fmla="*/ 5023 h 6183"/>
                    <a:gd name="T34" fmla="*/ 3522 w 5715"/>
                    <a:gd name="T35" fmla="*/ 6016 h 6183"/>
                    <a:gd name="T36" fmla="*/ 3308 w 5715"/>
                    <a:gd name="T37" fmla="*/ 6110 h 6183"/>
                    <a:gd name="T38" fmla="*/ 3085 w 5715"/>
                    <a:gd name="T39" fmla="*/ 6164 h 6183"/>
                    <a:gd name="T40" fmla="*/ 2856 w 5715"/>
                    <a:gd name="T41" fmla="*/ 6183 h 6183"/>
                    <a:gd name="T42" fmla="*/ 2629 w 5715"/>
                    <a:gd name="T43" fmla="*/ 6164 h 6183"/>
                    <a:gd name="T44" fmla="*/ 2406 w 5715"/>
                    <a:gd name="T45" fmla="*/ 6110 h 6183"/>
                    <a:gd name="T46" fmla="*/ 2192 w 5715"/>
                    <a:gd name="T47" fmla="*/ 6016 h 6183"/>
                    <a:gd name="T48" fmla="*/ 645 w 5715"/>
                    <a:gd name="T49" fmla="*/ 5023 h 6183"/>
                    <a:gd name="T50" fmla="*/ 458 w 5715"/>
                    <a:gd name="T51" fmla="*/ 4879 h 6183"/>
                    <a:gd name="T52" fmla="*/ 298 w 5715"/>
                    <a:gd name="T53" fmla="*/ 4708 h 6183"/>
                    <a:gd name="T54" fmla="*/ 171 w 5715"/>
                    <a:gd name="T55" fmla="*/ 4515 h 6183"/>
                    <a:gd name="T56" fmla="*/ 77 w 5715"/>
                    <a:gd name="T57" fmla="*/ 4303 h 6183"/>
                    <a:gd name="T58" fmla="*/ 19 w 5715"/>
                    <a:gd name="T59" fmla="*/ 4076 h 6183"/>
                    <a:gd name="T60" fmla="*/ 0 w 5715"/>
                    <a:gd name="T61" fmla="*/ 3839 h 6183"/>
                    <a:gd name="T62" fmla="*/ 4 w 5715"/>
                    <a:gd name="T63" fmla="*/ 2224 h 6183"/>
                    <a:gd name="T64" fmla="*/ 43 w 5715"/>
                    <a:gd name="T65" fmla="*/ 1993 h 6183"/>
                    <a:gd name="T66" fmla="*/ 120 w 5715"/>
                    <a:gd name="T67" fmla="*/ 1774 h 6183"/>
                    <a:gd name="T68" fmla="*/ 231 w 5715"/>
                    <a:gd name="T69" fmla="*/ 1569 h 6183"/>
                    <a:gd name="T70" fmla="*/ 375 w 5715"/>
                    <a:gd name="T71" fmla="*/ 1387 h 6183"/>
                    <a:gd name="T72" fmla="*/ 548 w 5715"/>
                    <a:gd name="T73" fmla="*/ 1228 h 6183"/>
                    <a:gd name="T74" fmla="*/ 2089 w 5715"/>
                    <a:gd name="T75" fmla="*/ 227 h 6183"/>
                    <a:gd name="T76" fmla="*/ 2297 w 5715"/>
                    <a:gd name="T77" fmla="*/ 117 h 6183"/>
                    <a:gd name="T78" fmla="*/ 2517 w 5715"/>
                    <a:gd name="T79" fmla="*/ 42 h 6183"/>
                    <a:gd name="T80" fmla="*/ 2742 w 5715"/>
                    <a:gd name="T81" fmla="*/ 6 h 6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715" h="6183">
                      <a:moveTo>
                        <a:pt x="2856" y="0"/>
                      </a:moveTo>
                      <a:lnTo>
                        <a:pt x="2971" y="6"/>
                      </a:lnTo>
                      <a:lnTo>
                        <a:pt x="3085" y="19"/>
                      </a:lnTo>
                      <a:lnTo>
                        <a:pt x="3198" y="42"/>
                      </a:lnTo>
                      <a:lnTo>
                        <a:pt x="3308" y="74"/>
                      </a:lnTo>
                      <a:lnTo>
                        <a:pt x="3417" y="117"/>
                      </a:lnTo>
                      <a:lnTo>
                        <a:pt x="3522" y="167"/>
                      </a:lnTo>
                      <a:lnTo>
                        <a:pt x="3625" y="227"/>
                      </a:lnTo>
                      <a:lnTo>
                        <a:pt x="5069" y="1160"/>
                      </a:lnTo>
                      <a:lnTo>
                        <a:pt x="5167" y="1228"/>
                      </a:lnTo>
                      <a:lnTo>
                        <a:pt x="5257" y="1304"/>
                      </a:lnTo>
                      <a:lnTo>
                        <a:pt x="5340" y="1387"/>
                      </a:lnTo>
                      <a:lnTo>
                        <a:pt x="5416" y="1475"/>
                      </a:lnTo>
                      <a:lnTo>
                        <a:pt x="5484" y="1569"/>
                      </a:lnTo>
                      <a:lnTo>
                        <a:pt x="5544" y="1668"/>
                      </a:lnTo>
                      <a:lnTo>
                        <a:pt x="5595" y="1774"/>
                      </a:lnTo>
                      <a:lnTo>
                        <a:pt x="5638" y="1882"/>
                      </a:lnTo>
                      <a:lnTo>
                        <a:pt x="5671" y="1993"/>
                      </a:lnTo>
                      <a:lnTo>
                        <a:pt x="5696" y="2108"/>
                      </a:lnTo>
                      <a:lnTo>
                        <a:pt x="5711" y="2224"/>
                      </a:lnTo>
                      <a:lnTo>
                        <a:pt x="5715" y="2344"/>
                      </a:lnTo>
                      <a:lnTo>
                        <a:pt x="5715" y="3839"/>
                      </a:lnTo>
                      <a:lnTo>
                        <a:pt x="5711" y="3960"/>
                      </a:lnTo>
                      <a:lnTo>
                        <a:pt x="5696" y="4076"/>
                      </a:lnTo>
                      <a:lnTo>
                        <a:pt x="5671" y="4190"/>
                      </a:lnTo>
                      <a:lnTo>
                        <a:pt x="5638" y="4303"/>
                      </a:lnTo>
                      <a:lnTo>
                        <a:pt x="5595" y="4410"/>
                      </a:lnTo>
                      <a:lnTo>
                        <a:pt x="5544" y="4515"/>
                      </a:lnTo>
                      <a:lnTo>
                        <a:pt x="5484" y="4614"/>
                      </a:lnTo>
                      <a:lnTo>
                        <a:pt x="5416" y="4708"/>
                      </a:lnTo>
                      <a:lnTo>
                        <a:pt x="5340" y="4796"/>
                      </a:lnTo>
                      <a:lnTo>
                        <a:pt x="5257" y="4879"/>
                      </a:lnTo>
                      <a:lnTo>
                        <a:pt x="5167" y="4956"/>
                      </a:lnTo>
                      <a:lnTo>
                        <a:pt x="5069" y="5023"/>
                      </a:lnTo>
                      <a:lnTo>
                        <a:pt x="3625" y="5958"/>
                      </a:lnTo>
                      <a:lnTo>
                        <a:pt x="3522" y="6016"/>
                      </a:lnTo>
                      <a:lnTo>
                        <a:pt x="3417" y="6069"/>
                      </a:lnTo>
                      <a:lnTo>
                        <a:pt x="3308" y="6110"/>
                      </a:lnTo>
                      <a:lnTo>
                        <a:pt x="3198" y="6142"/>
                      </a:lnTo>
                      <a:lnTo>
                        <a:pt x="3085" y="6164"/>
                      </a:lnTo>
                      <a:lnTo>
                        <a:pt x="2971" y="6179"/>
                      </a:lnTo>
                      <a:lnTo>
                        <a:pt x="2856" y="6183"/>
                      </a:lnTo>
                      <a:lnTo>
                        <a:pt x="2742" y="6179"/>
                      </a:lnTo>
                      <a:lnTo>
                        <a:pt x="2629" y="6164"/>
                      </a:lnTo>
                      <a:lnTo>
                        <a:pt x="2517" y="6142"/>
                      </a:lnTo>
                      <a:lnTo>
                        <a:pt x="2406" y="6110"/>
                      </a:lnTo>
                      <a:lnTo>
                        <a:pt x="2297" y="6069"/>
                      </a:lnTo>
                      <a:lnTo>
                        <a:pt x="2192" y="6016"/>
                      </a:lnTo>
                      <a:lnTo>
                        <a:pt x="2089" y="5958"/>
                      </a:lnTo>
                      <a:lnTo>
                        <a:pt x="645" y="5023"/>
                      </a:lnTo>
                      <a:lnTo>
                        <a:pt x="548" y="4956"/>
                      </a:lnTo>
                      <a:lnTo>
                        <a:pt x="458" y="4879"/>
                      </a:lnTo>
                      <a:lnTo>
                        <a:pt x="375" y="4796"/>
                      </a:lnTo>
                      <a:lnTo>
                        <a:pt x="298" y="4708"/>
                      </a:lnTo>
                      <a:lnTo>
                        <a:pt x="231" y="4614"/>
                      </a:lnTo>
                      <a:lnTo>
                        <a:pt x="171" y="4515"/>
                      </a:lnTo>
                      <a:lnTo>
                        <a:pt x="120" y="4410"/>
                      </a:lnTo>
                      <a:lnTo>
                        <a:pt x="77" y="4303"/>
                      </a:lnTo>
                      <a:lnTo>
                        <a:pt x="43" y="4190"/>
                      </a:lnTo>
                      <a:lnTo>
                        <a:pt x="19" y="4076"/>
                      </a:lnTo>
                      <a:lnTo>
                        <a:pt x="4" y="3960"/>
                      </a:lnTo>
                      <a:lnTo>
                        <a:pt x="0" y="3839"/>
                      </a:lnTo>
                      <a:lnTo>
                        <a:pt x="0" y="2344"/>
                      </a:lnTo>
                      <a:lnTo>
                        <a:pt x="4" y="2224"/>
                      </a:lnTo>
                      <a:lnTo>
                        <a:pt x="19" y="2108"/>
                      </a:lnTo>
                      <a:lnTo>
                        <a:pt x="43" y="1993"/>
                      </a:lnTo>
                      <a:lnTo>
                        <a:pt x="77" y="1882"/>
                      </a:lnTo>
                      <a:lnTo>
                        <a:pt x="120" y="1774"/>
                      </a:lnTo>
                      <a:lnTo>
                        <a:pt x="171" y="1668"/>
                      </a:lnTo>
                      <a:lnTo>
                        <a:pt x="231" y="1569"/>
                      </a:lnTo>
                      <a:lnTo>
                        <a:pt x="298" y="1475"/>
                      </a:lnTo>
                      <a:lnTo>
                        <a:pt x="375" y="1387"/>
                      </a:lnTo>
                      <a:lnTo>
                        <a:pt x="458" y="1304"/>
                      </a:lnTo>
                      <a:lnTo>
                        <a:pt x="548" y="1228"/>
                      </a:lnTo>
                      <a:lnTo>
                        <a:pt x="645" y="1160"/>
                      </a:lnTo>
                      <a:lnTo>
                        <a:pt x="2089" y="227"/>
                      </a:lnTo>
                      <a:lnTo>
                        <a:pt x="2192" y="167"/>
                      </a:lnTo>
                      <a:lnTo>
                        <a:pt x="2297" y="117"/>
                      </a:lnTo>
                      <a:lnTo>
                        <a:pt x="2406" y="74"/>
                      </a:lnTo>
                      <a:lnTo>
                        <a:pt x="2517" y="42"/>
                      </a:lnTo>
                      <a:lnTo>
                        <a:pt x="2629" y="19"/>
                      </a:lnTo>
                      <a:lnTo>
                        <a:pt x="2742" y="6"/>
                      </a:lnTo>
                      <a:lnTo>
                        <a:pt x="285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3B1E625-3356-4370-A5D8-74968E31FF55}"/>
                  </a:ext>
                </a:extLst>
              </p:cNvPr>
              <p:cNvSpPr/>
              <p:nvPr/>
            </p:nvSpPr>
            <p:spPr>
              <a:xfrm>
                <a:off x="5869616" y="3745865"/>
                <a:ext cx="902811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기대효과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520EBFD-61A0-40AC-B819-0A21E97E69DF}"/>
                  </a:ext>
                </a:extLst>
              </p:cNvPr>
              <p:cNvSpPr/>
              <p:nvPr/>
            </p:nvSpPr>
            <p:spPr>
              <a:xfrm>
                <a:off x="5496139" y="4561676"/>
                <a:ext cx="1668342" cy="869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prstClr val="white"/>
                    </a:solidFill>
                  </a:rPr>
                  <a:t>Green</a:t>
                </a:r>
                <a:r>
                  <a:rPr lang="ko-KR" altLang="en-US" b="1" dirty="0">
                    <a:solidFill>
                      <a:prstClr val="white"/>
                    </a:solidFill>
                  </a:rPr>
                  <a:t> </a:t>
                </a:r>
                <a:r>
                  <a:rPr lang="en-US" altLang="ko-KR" b="1" dirty="0">
                    <a:solidFill>
                      <a:prstClr val="white"/>
                    </a:solidFill>
                  </a:rPr>
                  <a:t>Energy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prstClr val="white"/>
                    </a:solidFill>
                  </a:rPr>
                  <a:t>비율 증가</a:t>
                </a:r>
                <a:endParaRPr lang="en-US" altLang="ko-KR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D7E71DE-5383-4365-9A1C-23A7C45C1796}"/>
                </a:ext>
              </a:extLst>
            </p:cNvPr>
            <p:cNvSpPr/>
            <p:nvPr/>
          </p:nvSpPr>
          <p:spPr>
            <a:xfrm>
              <a:off x="6276976" y="2989225"/>
              <a:ext cx="1281060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접근성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증가</a:t>
              </a:r>
              <a:endPara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95A2849-E5AE-4B19-91B4-7F9DE3BC7D3D}"/>
                </a:ext>
              </a:extLst>
            </p:cNvPr>
            <p:cNvSpPr/>
            <p:nvPr/>
          </p:nvSpPr>
          <p:spPr>
            <a:xfrm>
              <a:off x="4751047" y="3002729"/>
              <a:ext cx="1117318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시간 절약</a:t>
              </a:r>
              <a:endPara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C7B152E-9021-4421-B385-2F069F6AD3EC}"/>
              </a:ext>
            </a:extLst>
          </p:cNvPr>
          <p:cNvGrpSpPr/>
          <p:nvPr/>
        </p:nvGrpSpPr>
        <p:grpSpPr>
          <a:xfrm>
            <a:off x="2557041" y="1568370"/>
            <a:ext cx="2471194" cy="2471194"/>
            <a:chOff x="1237527" y="1603094"/>
            <a:chExt cx="2471194" cy="2471194"/>
          </a:xfrm>
        </p:grpSpPr>
        <p:pic>
          <p:nvPicPr>
            <p:cNvPr id="43" name="그래픽 42" descr="시계 방향으로 굽은 화살표">
              <a:extLst>
                <a:ext uri="{FF2B5EF4-FFF2-40B4-BE49-F238E27FC236}">
                  <a16:creationId xmlns:a16="http://schemas.microsoft.com/office/drawing/2014/main" id="{5C072280-A489-4B9E-A491-66C9D0F26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1237527" y="1603094"/>
              <a:ext cx="2471194" cy="2471194"/>
            </a:xfrm>
            <a:prstGeom prst="rect">
              <a:avLst/>
            </a:prstGeom>
          </p:spPr>
        </p:pic>
        <p:pic>
          <p:nvPicPr>
            <p:cNvPr id="41" name="그림 40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EA6A12BB-B97F-4DE9-BA38-CEDB0570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10" y="2089230"/>
              <a:ext cx="1174830" cy="117483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FFA8759-7174-4A16-85F0-23CDE31510DB}"/>
              </a:ext>
            </a:extLst>
          </p:cNvPr>
          <p:cNvGrpSpPr/>
          <p:nvPr/>
        </p:nvGrpSpPr>
        <p:grpSpPr>
          <a:xfrm>
            <a:off x="1123709" y="2426826"/>
            <a:ext cx="2471194" cy="2471194"/>
            <a:chOff x="301906" y="1500851"/>
            <a:chExt cx="2471194" cy="2471194"/>
          </a:xfrm>
        </p:grpSpPr>
        <p:pic>
          <p:nvPicPr>
            <p:cNvPr id="114" name="그래픽 113" descr="시계 방향으로 굽은 화살표">
              <a:extLst>
                <a:ext uri="{FF2B5EF4-FFF2-40B4-BE49-F238E27FC236}">
                  <a16:creationId xmlns:a16="http://schemas.microsoft.com/office/drawing/2014/main" id="{67531C1F-CE4A-4A80-BA58-3906F62E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1906" y="1500851"/>
              <a:ext cx="2471194" cy="2471194"/>
            </a:xfrm>
            <a:prstGeom prst="rect">
              <a:avLst/>
            </a:prstGeom>
          </p:spPr>
        </p:pic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8ACF0DD5-F62C-4677-B08B-688E7E80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03453" y="2290823"/>
              <a:ext cx="910542" cy="910542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76FADA-C24C-47E2-8C63-1EA4D18F069B}"/>
                </a:ext>
              </a:extLst>
            </p:cNvPr>
            <p:cNvSpPr txBox="1"/>
            <p:nvPr/>
          </p:nvSpPr>
          <p:spPr>
            <a:xfrm>
              <a:off x="1020502" y="36016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chemeClr val="bg1">
                      <a:lumMod val="95000"/>
                    </a:schemeClr>
                  </a:solidFill>
                </a:rPr>
                <a:t>경재력증가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3F1CC04-26CF-4C0E-B7A9-1E247FC5972A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2A6562-EC5A-42BC-B4EC-B97736F91C74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0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-3293887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-2487515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731379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340C4-A8AD-4ACB-999F-386EDE31F4E0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0" name="그래픽 69">
            <a:hlinkClick r:id="rId5" action="ppaction://hlinkfile"/>
            <a:extLst>
              <a:ext uri="{FF2B5EF4-FFF2-40B4-BE49-F238E27FC236}">
                <a16:creationId xmlns:a16="http://schemas.microsoft.com/office/drawing/2014/main" id="{0EAFEE83-8B5F-4014-A112-F75613E83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002" y="1642639"/>
            <a:ext cx="3619022" cy="361902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1C4ED5B-D979-4ABE-9435-7B0B6E8AEA5B}"/>
              </a:ext>
            </a:extLst>
          </p:cNvPr>
          <p:cNvSpPr txBox="1"/>
          <p:nvPr/>
        </p:nvSpPr>
        <p:spPr>
          <a:xfrm>
            <a:off x="5422222" y="53262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시제품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AEA00B-7FBB-4002-B44D-0CE0F5FF5AEF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-3293887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-2487515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-1745603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340C4-A8AD-4ACB-999F-386EDE31F4E0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873E1-B5A2-491E-BA13-63320A6BEA73}"/>
              </a:ext>
            </a:extLst>
          </p:cNvPr>
          <p:cNvSpPr txBox="1"/>
          <p:nvPr/>
        </p:nvSpPr>
        <p:spPr>
          <a:xfrm>
            <a:off x="4394240" y="3386578"/>
            <a:ext cx="3476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마치며</a:t>
            </a:r>
            <a:r>
              <a:rPr lang="en-US" altLang="ko-KR" sz="60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..</a:t>
            </a:r>
            <a:endParaRPr lang="ko-KR" altLang="en-US" sz="72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6B7376-1F24-4D03-86F1-8D5B81D864BC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5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-3293887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-2487515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-1745603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340C4-A8AD-4ACB-999F-386EDE31F4E0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873E1-B5A2-491E-BA13-63320A6BEA73}"/>
              </a:ext>
            </a:extLst>
          </p:cNvPr>
          <p:cNvSpPr txBox="1"/>
          <p:nvPr/>
        </p:nvSpPr>
        <p:spPr>
          <a:xfrm>
            <a:off x="3931252" y="3027763"/>
            <a:ext cx="51317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Times New Roman" panose="02020603050405020304" pitchFamily="18" charset="0"/>
                <a:ea typeface="a파도소리" panose="02020600000000000000" pitchFamily="18" charset="-127"/>
                <a:cs typeface="Times New Roman" panose="02020603050405020304" pitchFamily="18" charset="0"/>
              </a:rPr>
              <a:t>Q &amp; A</a:t>
            </a:r>
            <a:endParaRPr lang="ko-KR" altLang="en-US" sz="11500" b="1" dirty="0">
              <a:latin typeface="Times New Roman" panose="02020603050405020304" pitchFamily="18" charset="0"/>
              <a:ea typeface="a파도소리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3B7B4F-CE18-4863-9F28-A7F93032EC6B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8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-3293887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-2487515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-1745603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B340C4-A8AD-4ACB-999F-386EDE31F4E0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2873E1-B5A2-491E-BA13-63320A6BEA73}"/>
              </a:ext>
            </a:extLst>
          </p:cNvPr>
          <p:cNvSpPr txBox="1"/>
          <p:nvPr/>
        </p:nvSpPr>
        <p:spPr>
          <a:xfrm>
            <a:off x="3931252" y="3027763"/>
            <a:ext cx="51317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Times New Roman" panose="02020603050405020304" pitchFamily="18" charset="0"/>
                <a:ea typeface="a파도소리" panose="02020600000000000000" pitchFamily="18" charset="-127"/>
                <a:cs typeface="Times New Roman" panose="02020603050405020304" pitchFamily="18" charset="0"/>
              </a:rPr>
              <a:t>Q &amp; A</a:t>
            </a:r>
            <a:endParaRPr lang="ko-KR" altLang="en-US" sz="11500" b="1" dirty="0">
              <a:latin typeface="Times New Roman" panose="02020603050405020304" pitchFamily="18" charset="0"/>
              <a:ea typeface="a파도소리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6336F-AEA6-496C-A17B-735EEB9BDB0E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DC2BDE-8FDC-4EDA-ADCF-05C39F98DF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3DE9E-83F9-4951-BE74-955E2CF6F5AC}"/>
              </a:ext>
            </a:extLst>
          </p:cNvPr>
          <p:cNvSpPr txBox="1"/>
          <p:nvPr/>
        </p:nvSpPr>
        <p:spPr>
          <a:xfrm>
            <a:off x="4840840" y="2830994"/>
            <a:ext cx="2786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E.N.D</a:t>
            </a:r>
            <a:endParaRPr lang="ko-KR" altLang="en-US" sz="7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8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36900D-58A2-4900-856D-DC2BC2729003}"/>
              </a:ext>
            </a:extLst>
          </p:cNvPr>
          <p:cNvSpPr/>
          <p:nvPr/>
        </p:nvSpPr>
        <p:spPr>
          <a:xfrm rot="2861980">
            <a:off x="7308378" y="8197021"/>
            <a:ext cx="127604" cy="103065"/>
          </a:xfrm>
          <a:prstGeom prst="leftArrow">
            <a:avLst>
              <a:gd name="adj1" fmla="val 22192"/>
              <a:gd name="adj2" fmla="val 895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C7DAA5-5A04-4DBE-9899-1F64A09946B6}"/>
              </a:ext>
            </a:extLst>
          </p:cNvPr>
          <p:cNvSpPr/>
          <p:nvPr/>
        </p:nvSpPr>
        <p:spPr>
          <a:xfrm>
            <a:off x="-155575" y="7470"/>
            <a:ext cx="14628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SIRA NET</a:t>
            </a:r>
            <a:endParaRPr lang="ko-KR" altLang="en-US" sz="11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AE8694-C23D-4969-80E0-007E52C2765A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8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36900D-58A2-4900-856D-DC2BC2729003}"/>
              </a:ext>
            </a:extLst>
          </p:cNvPr>
          <p:cNvSpPr/>
          <p:nvPr/>
        </p:nvSpPr>
        <p:spPr>
          <a:xfrm rot="2861980">
            <a:off x="7308378" y="7410744"/>
            <a:ext cx="127604" cy="103065"/>
          </a:xfrm>
          <a:prstGeom prst="leftArrow">
            <a:avLst>
              <a:gd name="adj1" fmla="val 22192"/>
              <a:gd name="adj2" fmla="val 895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785446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6858001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643447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88663B-E9CC-4710-BBB7-D1D8E2B82F3E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245F4-3371-4090-B284-689284F39309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KakaoTalk_Video_20191116_0225_50_687">
            <a:hlinkClick r:id="" action="ppaction://media"/>
            <a:extLst>
              <a:ext uri="{FF2B5EF4-FFF2-40B4-BE49-F238E27FC236}">
                <a16:creationId xmlns:a16="http://schemas.microsoft.com/office/drawing/2014/main" id="{F78CF2E6-BFE8-4399-A030-671C01F7A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0265" y="1966146"/>
            <a:ext cx="7581467" cy="42666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28FE5C-A906-4854-B424-20D57FBEF3A0}"/>
              </a:ext>
            </a:extLst>
          </p:cNvPr>
          <p:cNvGrpSpPr/>
          <p:nvPr/>
        </p:nvGrpSpPr>
        <p:grpSpPr>
          <a:xfrm>
            <a:off x="1457544" y="827480"/>
            <a:ext cx="9809884" cy="5554270"/>
            <a:chOff x="1457544" y="827480"/>
            <a:chExt cx="9809884" cy="55542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6BEA6D0-6E6F-41D4-BCD3-6CB215E6EEBE}"/>
                </a:ext>
              </a:extLst>
            </p:cNvPr>
            <p:cNvGrpSpPr/>
            <p:nvPr/>
          </p:nvGrpSpPr>
          <p:grpSpPr>
            <a:xfrm>
              <a:off x="1457544" y="827480"/>
              <a:ext cx="9809884" cy="5554270"/>
              <a:chOff x="913534" y="290945"/>
              <a:chExt cx="9809884" cy="5554270"/>
            </a:xfrm>
          </p:grpSpPr>
          <p:pic>
            <p:nvPicPr>
              <p:cNvPr id="7" name="그래픽 6" descr="모니터">
                <a:extLst>
                  <a:ext uri="{FF2B5EF4-FFF2-40B4-BE49-F238E27FC236}">
                    <a16:creationId xmlns:a16="http://schemas.microsoft.com/office/drawing/2014/main" id="{B0A66AEB-A02B-4E59-AD35-C9BBA4488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7153"/>
              <a:stretch/>
            </p:blipFill>
            <p:spPr>
              <a:xfrm>
                <a:off x="913534" y="290945"/>
                <a:ext cx="9809884" cy="555427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6DA9375-520E-4E39-8659-BA8F06B839B3}"/>
                  </a:ext>
                </a:extLst>
              </p:cNvPr>
              <p:cNvSpPr/>
              <p:nvPr/>
            </p:nvSpPr>
            <p:spPr>
              <a:xfrm>
                <a:off x="2318327" y="1856509"/>
                <a:ext cx="6964218" cy="35190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래픽 10" descr="재생">
              <a:extLst>
                <a:ext uri="{FF2B5EF4-FFF2-40B4-BE49-F238E27FC236}">
                  <a16:creationId xmlns:a16="http://schemas.microsoft.com/office/drawing/2014/main" id="{F2C52E1B-B15A-4BA4-B62C-586FC443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20765" y="35736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36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36900D-58A2-4900-856D-DC2BC2729003}"/>
              </a:ext>
            </a:extLst>
          </p:cNvPr>
          <p:cNvSpPr/>
          <p:nvPr/>
        </p:nvSpPr>
        <p:spPr>
          <a:xfrm rot="2861980">
            <a:off x="7308378" y="7410744"/>
            <a:ext cx="127604" cy="103065"/>
          </a:xfrm>
          <a:prstGeom prst="leftArrow">
            <a:avLst>
              <a:gd name="adj1" fmla="val 22192"/>
              <a:gd name="adj2" fmla="val 895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785446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6858001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643447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4A10DC8-02AF-41B7-87DD-8FE6AC3479D6}"/>
              </a:ext>
            </a:extLst>
          </p:cNvPr>
          <p:cNvGrpSpPr/>
          <p:nvPr/>
        </p:nvGrpSpPr>
        <p:grpSpPr>
          <a:xfrm>
            <a:off x="1175509" y="2358043"/>
            <a:ext cx="3210800" cy="1336846"/>
            <a:chOff x="2055681" y="1782147"/>
            <a:chExt cx="3210800" cy="133684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9E7286-2F61-4421-B777-D01188EB4200}"/>
                </a:ext>
              </a:extLst>
            </p:cNvPr>
            <p:cNvSpPr/>
            <p:nvPr/>
          </p:nvSpPr>
          <p:spPr>
            <a:xfrm>
              <a:off x="2055681" y="2080535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103">
              <a:extLst>
                <a:ext uri="{FF2B5EF4-FFF2-40B4-BE49-F238E27FC236}">
                  <a16:creationId xmlns:a16="http://schemas.microsoft.com/office/drawing/2014/main" id="{9BBB3CD1-788A-4FD8-8A43-D302400E2C4C}"/>
                </a:ext>
              </a:extLst>
            </p:cNvPr>
            <p:cNvSpPr/>
            <p:nvPr/>
          </p:nvSpPr>
          <p:spPr>
            <a:xfrm>
              <a:off x="2239210" y="1782147"/>
              <a:ext cx="2773574" cy="4682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위치 표시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34C74D-71A5-4512-926C-F8312386B7CF}"/>
                </a:ext>
              </a:extLst>
            </p:cNvPr>
            <p:cNvSpPr/>
            <p:nvPr/>
          </p:nvSpPr>
          <p:spPr>
            <a:xfrm>
              <a:off x="2200719" y="2353637"/>
              <a:ext cx="3065762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현재 위치를 기반으로 근방에 있는 충전소의 위치를 마커로 표시할 수 있다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3EE76E-2FB0-4996-B51E-8C8977615D1C}"/>
              </a:ext>
            </a:extLst>
          </p:cNvPr>
          <p:cNvGrpSpPr/>
          <p:nvPr/>
        </p:nvGrpSpPr>
        <p:grpSpPr>
          <a:xfrm>
            <a:off x="4439570" y="2397093"/>
            <a:ext cx="3210800" cy="1320945"/>
            <a:chOff x="5319742" y="1821197"/>
            <a:chExt cx="3210800" cy="132094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84E6EB-E540-420E-B19C-AC5BAB509FD4}"/>
                </a:ext>
              </a:extLst>
            </p:cNvPr>
            <p:cNvSpPr/>
            <p:nvPr/>
          </p:nvSpPr>
          <p:spPr>
            <a:xfrm>
              <a:off x="5319742" y="2103684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103">
              <a:extLst>
                <a:ext uri="{FF2B5EF4-FFF2-40B4-BE49-F238E27FC236}">
                  <a16:creationId xmlns:a16="http://schemas.microsoft.com/office/drawing/2014/main" id="{69FB922C-DC95-4B96-961D-727ADC9D0A9A}"/>
                </a:ext>
              </a:extLst>
            </p:cNvPr>
            <p:cNvSpPr/>
            <p:nvPr/>
          </p:nvSpPr>
          <p:spPr>
            <a:xfrm>
              <a:off x="5503271" y="1821197"/>
              <a:ext cx="2773574" cy="4364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위치 검색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68B6D6-C099-46D0-9CA7-4A645D212479}"/>
                </a:ext>
              </a:extLst>
            </p:cNvPr>
            <p:cNvSpPr/>
            <p:nvPr/>
          </p:nvSpPr>
          <p:spPr>
            <a:xfrm>
              <a:off x="5464780" y="2315826"/>
              <a:ext cx="3065762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주소를 검색하여 해당 지역 근방에 있는 충전소의 위치를 마커로 표시할 수 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0EAFA9B-B268-4ACC-991B-EB5D6506B5D4}"/>
              </a:ext>
            </a:extLst>
          </p:cNvPr>
          <p:cNvGrpSpPr/>
          <p:nvPr/>
        </p:nvGrpSpPr>
        <p:grpSpPr>
          <a:xfrm>
            <a:off x="7680481" y="2404068"/>
            <a:ext cx="3210800" cy="1313970"/>
            <a:chOff x="8560653" y="1828172"/>
            <a:chExt cx="3210800" cy="131397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7EDE90F-3291-4BC0-AB7D-DECFFB85B2F0}"/>
                </a:ext>
              </a:extLst>
            </p:cNvPr>
            <p:cNvSpPr/>
            <p:nvPr/>
          </p:nvSpPr>
          <p:spPr>
            <a:xfrm>
              <a:off x="8560653" y="2103684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103">
              <a:extLst>
                <a:ext uri="{FF2B5EF4-FFF2-40B4-BE49-F238E27FC236}">
                  <a16:creationId xmlns:a16="http://schemas.microsoft.com/office/drawing/2014/main" id="{4662BC80-1432-4165-91B7-01E85E80AAF0}"/>
                </a:ext>
              </a:extLst>
            </p:cNvPr>
            <p:cNvSpPr/>
            <p:nvPr/>
          </p:nvSpPr>
          <p:spPr>
            <a:xfrm>
              <a:off x="8744182" y="1828172"/>
              <a:ext cx="2773576" cy="42246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충전소 지원 포트정보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0D8267-62C4-4575-9024-ADBD5B77F0F1}"/>
                </a:ext>
              </a:extLst>
            </p:cNvPr>
            <p:cNvSpPr/>
            <p:nvPr/>
          </p:nvSpPr>
          <p:spPr>
            <a:xfrm>
              <a:off x="8705691" y="2315826"/>
              <a:ext cx="3065762" cy="755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충전소에 있는 포트의 종류를 구분하여 본인 차량에 필요한 포트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(DC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급속 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핀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AC 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단상 완속 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5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핀 등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 존재유무를 파악할 수 있다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EAD962A-A4E6-4738-B54F-22F7689C7AC7}"/>
              </a:ext>
            </a:extLst>
          </p:cNvPr>
          <p:cNvGrpSpPr/>
          <p:nvPr/>
        </p:nvGrpSpPr>
        <p:grpSpPr>
          <a:xfrm>
            <a:off x="4445356" y="3932106"/>
            <a:ext cx="3119346" cy="1336757"/>
            <a:chOff x="8444905" y="4942123"/>
            <a:chExt cx="3119346" cy="133675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AA64D3C-A71F-49F3-9F48-66E35A6AE844}"/>
                </a:ext>
              </a:extLst>
            </p:cNvPr>
            <p:cNvSpPr/>
            <p:nvPr/>
          </p:nvSpPr>
          <p:spPr>
            <a:xfrm>
              <a:off x="8444905" y="5240422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103">
              <a:extLst>
                <a:ext uri="{FF2B5EF4-FFF2-40B4-BE49-F238E27FC236}">
                  <a16:creationId xmlns:a16="http://schemas.microsoft.com/office/drawing/2014/main" id="{AA6D489C-8D6E-4505-893B-A1860F50FAB2}"/>
                </a:ext>
              </a:extLst>
            </p:cNvPr>
            <p:cNvSpPr/>
            <p:nvPr/>
          </p:nvSpPr>
          <p:spPr>
            <a:xfrm>
              <a:off x="8628434" y="4942123"/>
              <a:ext cx="2773574" cy="46803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음성인식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EE4E20-4D3E-4D71-BAF4-A35B6AF439E6}"/>
                </a:ext>
              </a:extLst>
            </p:cNvPr>
            <p:cNvSpPr/>
            <p:nvPr/>
          </p:nvSpPr>
          <p:spPr>
            <a:xfrm>
              <a:off x="8589943" y="5452565"/>
              <a:ext cx="2951817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음성인식을 통해 목소리로 주소 및 지역 검색을 할 수 있다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F6F58B-B95B-48A3-A82F-0A04493AE365}"/>
              </a:ext>
            </a:extLst>
          </p:cNvPr>
          <p:cNvGrpSpPr/>
          <p:nvPr/>
        </p:nvGrpSpPr>
        <p:grpSpPr>
          <a:xfrm>
            <a:off x="7657332" y="3945713"/>
            <a:ext cx="3210800" cy="1323332"/>
            <a:chOff x="6998071" y="3369817"/>
            <a:chExt cx="3210800" cy="132333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477D273-A7DA-468E-BF2F-338B8F172357}"/>
                </a:ext>
              </a:extLst>
            </p:cNvPr>
            <p:cNvSpPr/>
            <p:nvPr/>
          </p:nvSpPr>
          <p:spPr>
            <a:xfrm>
              <a:off x="6998071" y="3654691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103">
              <a:extLst>
                <a:ext uri="{FF2B5EF4-FFF2-40B4-BE49-F238E27FC236}">
                  <a16:creationId xmlns:a16="http://schemas.microsoft.com/office/drawing/2014/main" id="{2914BC8D-E4E5-48CE-B847-CE353E97B3C5}"/>
                </a:ext>
              </a:extLst>
            </p:cNvPr>
            <p:cNvSpPr/>
            <p:nvPr/>
          </p:nvSpPr>
          <p:spPr>
            <a:xfrm>
              <a:off x="7181600" y="3369817"/>
              <a:ext cx="2773574" cy="44118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충전기 사용 예정시간 출력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1F4B86F-5129-43CF-B71E-0BCAB0297CBC}"/>
                </a:ext>
              </a:extLst>
            </p:cNvPr>
            <p:cNvSpPr/>
            <p:nvPr/>
          </p:nvSpPr>
          <p:spPr>
            <a:xfrm>
              <a:off x="7143109" y="3866834"/>
              <a:ext cx="3065762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충전기가 사용 중이라면 사용 가능하게 되기까지 남은 시간을 예상하여 출력해 준다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046BC65-4032-4B04-B496-96503B9A0F1D}"/>
              </a:ext>
            </a:extLst>
          </p:cNvPr>
          <p:cNvGrpSpPr/>
          <p:nvPr/>
        </p:nvGrpSpPr>
        <p:grpSpPr>
          <a:xfrm>
            <a:off x="1210233" y="3951282"/>
            <a:ext cx="3210800" cy="1329338"/>
            <a:chOff x="3004805" y="3375386"/>
            <a:chExt cx="3210800" cy="13293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DA9E8F-59B8-434E-9D09-9C374B47E146}"/>
                </a:ext>
              </a:extLst>
            </p:cNvPr>
            <p:cNvSpPr/>
            <p:nvPr/>
          </p:nvSpPr>
          <p:spPr>
            <a:xfrm>
              <a:off x="3004805" y="3666266"/>
              <a:ext cx="3119346" cy="103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모서리가 둥근 직사각형 103">
              <a:extLst>
                <a:ext uri="{FF2B5EF4-FFF2-40B4-BE49-F238E27FC236}">
                  <a16:creationId xmlns:a16="http://schemas.microsoft.com/office/drawing/2014/main" id="{0F6042EE-61A5-4F62-950D-599F8487AD40}"/>
                </a:ext>
              </a:extLst>
            </p:cNvPr>
            <p:cNvSpPr/>
            <p:nvPr/>
          </p:nvSpPr>
          <p:spPr>
            <a:xfrm>
              <a:off x="3188334" y="3375386"/>
              <a:ext cx="2773574" cy="45319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충전기 사용 가능 유무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D6BC46-E01B-4290-8DD9-DBE3C8271919}"/>
                </a:ext>
              </a:extLst>
            </p:cNvPr>
            <p:cNvSpPr/>
            <p:nvPr/>
          </p:nvSpPr>
          <p:spPr>
            <a:xfrm>
              <a:off x="3149843" y="3878409"/>
              <a:ext cx="3065762" cy="52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충전기들이 사용 중인지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 가능한지 여부를 알 수 있다</a:t>
              </a:r>
              <a:r>
                <a: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endPara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88663B-E9CC-4710-BBB7-D1D8E2B82F3E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245F4-3371-4090-B284-689284F39309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4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36900D-58A2-4900-856D-DC2BC2729003}"/>
              </a:ext>
            </a:extLst>
          </p:cNvPr>
          <p:cNvSpPr/>
          <p:nvPr/>
        </p:nvSpPr>
        <p:spPr>
          <a:xfrm rot="2861980">
            <a:off x="7346563" y="7484971"/>
            <a:ext cx="56604" cy="45719"/>
          </a:xfrm>
          <a:prstGeom prst="leftArrow">
            <a:avLst>
              <a:gd name="adj1" fmla="val 22192"/>
              <a:gd name="adj2" fmla="val 895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762001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643447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339D1-7DE3-434A-868A-6CEF4DAC8A99}"/>
              </a:ext>
            </a:extLst>
          </p:cNvPr>
          <p:cNvGrpSpPr/>
          <p:nvPr/>
        </p:nvGrpSpPr>
        <p:grpSpPr>
          <a:xfrm>
            <a:off x="1576481" y="1875007"/>
            <a:ext cx="8475520" cy="3466928"/>
            <a:chOff x="1810161" y="1885167"/>
            <a:chExt cx="8475520" cy="3466928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DEBA9C4-6D1D-4C74-BACE-4417E66DA5C6}"/>
                </a:ext>
              </a:extLst>
            </p:cNvPr>
            <p:cNvSpPr/>
            <p:nvPr/>
          </p:nvSpPr>
          <p:spPr>
            <a:xfrm>
              <a:off x="1810161" y="2672080"/>
              <a:ext cx="1497872" cy="1497872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24F3C6FF-7482-4ECD-9F68-A99E2CD9A8DC}"/>
                </a:ext>
              </a:extLst>
            </p:cNvPr>
            <p:cNvSpPr/>
            <p:nvPr/>
          </p:nvSpPr>
          <p:spPr>
            <a:xfrm>
              <a:off x="1810161" y="2672080"/>
              <a:ext cx="1497872" cy="1497872"/>
            </a:xfrm>
            <a:prstGeom prst="arc">
              <a:avLst>
                <a:gd name="adj1" fmla="val 16200000"/>
                <a:gd name="adj2" fmla="val 20806279"/>
              </a:avLst>
            </a:prstGeom>
            <a:noFill/>
            <a:ln w="127000" cap="rnd">
              <a:solidFill>
                <a:srgbClr val="5722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75D17C2-2521-40C1-B7A8-D6AB17F2794A}"/>
                </a:ext>
              </a:extLst>
            </p:cNvPr>
            <p:cNvSpPr/>
            <p:nvPr/>
          </p:nvSpPr>
          <p:spPr>
            <a:xfrm>
              <a:off x="8766225" y="2640968"/>
              <a:ext cx="1519456" cy="1519456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115C2B1D-C3BD-498B-B153-6BF2CEE85EB5}"/>
                </a:ext>
              </a:extLst>
            </p:cNvPr>
            <p:cNvSpPr/>
            <p:nvPr/>
          </p:nvSpPr>
          <p:spPr>
            <a:xfrm>
              <a:off x="8766225" y="2640968"/>
              <a:ext cx="1519456" cy="1519456"/>
            </a:xfrm>
            <a:prstGeom prst="arc">
              <a:avLst>
                <a:gd name="adj1" fmla="val 16200000"/>
                <a:gd name="adj2" fmla="val 6783190"/>
              </a:avLst>
            </a:prstGeom>
            <a:noFill/>
            <a:ln w="127000" cap="rnd">
              <a:solidFill>
                <a:srgbClr val="B7E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F844626-BA0D-4559-A8EE-2D6C4A31700F}"/>
                </a:ext>
              </a:extLst>
            </p:cNvPr>
            <p:cNvSpPr/>
            <p:nvPr/>
          </p:nvSpPr>
          <p:spPr>
            <a:xfrm>
              <a:off x="5353097" y="2580640"/>
              <a:ext cx="1558832" cy="1558832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CD98D14B-B85C-4770-B624-A4E258E245BC}"/>
                </a:ext>
              </a:extLst>
            </p:cNvPr>
            <p:cNvSpPr/>
            <p:nvPr/>
          </p:nvSpPr>
          <p:spPr>
            <a:xfrm>
              <a:off x="5353097" y="2580640"/>
              <a:ext cx="1558832" cy="1558832"/>
            </a:xfrm>
            <a:prstGeom prst="arc">
              <a:avLst>
                <a:gd name="adj1" fmla="val 16200000"/>
                <a:gd name="adj2" fmla="val 945396"/>
              </a:avLst>
            </a:prstGeom>
            <a:noFill/>
            <a:ln w="127000" cap="rnd">
              <a:solidFill>
                <a:srgbClr val="22B7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67F7A6-A6BE-4EEE-8924-15FA0527B9C4}"/>
                </a:ext>
              </a:extLst>
            </p:cNvPr>
            <p:cNvGrpSpPr/>
            <p:nvPr/>
          </p:nvGrpSpPr>
          <p:grpSpPr>
            <a:xfrm>
              <a:off x="5437269" y="2652657"/>
              <a:ext cx="1409252" cy="1409252"/>
              <a:chOff x="3665668" y="2286897"/>
              <a:chExt cx="1409252" cy="1409252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F14D515-A1B8-4EFB-8CDD-3092F749ED00}"/>
                  </a:ext>
                </a:extLst>
              </p:cNvPr>
              <p:cNvGrpSpPr/>
              <p:nvPr/>
            </p:nvGrpSpPr>
            <p:grpSpPr>
              <a:xfrm>
                <a:off x="3665668" y="2286897"/>
                <a:ext cx="1409252" cy="1409252"/>
                <a:chOff x="3428103" y="3481892"/>
                <a:chExt cx="1792942" cy="1792942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46FD52CE-191A-424A-A1CF-AEAE6CBF6C1F}"/>
                    </a:ext>
                  </a:extLst>
                </p:cNvPr>
                <p:cNvSpPr/>
                <p:nvPr/>
              </p:nvSpPr>
              <p:spPr>
                <a:xfrm>
                  <a:off x="3428103" y="3481892"/>
                  <a:ext cx="1792942" cy="1792942"/>
                </a:xfrm>
                <a:prstGeom prst="ellipse">
                  <a:avLst/>
                </a:prstGeom>
                <a:solidFill>
                  <a:srgbClr val="22B7EC"/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래픽 4">
                  <a:extLst>
                    <a:ext uri="{FF2B5EF4-FFF2-40B4-BE49-F238E27FC236}">
                      <a16:creationId xmlns:a16="http://schemas.microsoft.com/office/drawing/2014/main" id="{F4417663-8BA6-44A6-93D5-B416865D6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2294" y="3670433"/>
                  <a:ext cx="1061186" cy="1061186"/>
                </a:xfrm>
                <a:prstGeom prst="rect">
                  <a:avLst/>
                </a:prstGeom>
              </p:spPr>
            </p:pic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E0FD1B-A1E2-481E-BC72-648243C0769E}"/>
                  </a:ext>
                </a:extLst>
              </p:cNvPr>
              <p:cNvSpPr txBox="1"/>
              <p:nvPr/>
            </p:nvSpPr>
            <p:spPr>
              <a:xfrm>
                <a:off x="3825240" y="323088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천연가스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2D1F9B2-344D-4E82-B7E5-11577ED8BFA6}"/>
                </a:ext>
              </a:extLst>
            </p:cNvPr>
            <p:cNvGrpSpPr/>
            <p:nvPr/>
          </p:nvGrpSpPr>
          <p:grpSpPr>
            <a:xfrm>
              <a:off x="8804768" y="2688217"/>
              <a:ext cx="1409252" cy="1409252"/>
              <a:chOff x="1755047" y="3551817"/>
              <a:chExt cx="1409252" cy="1409252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DFCF34F-E5C3-4979-A10B-F5DF4A9CAFD8}"/>
                  </a:ext>
                </a:extLst>
              </p:cNvPr>
              <p:cNvGrpSpPr/>
              <p:nvPr/>
            </p:nvGrpSpPr>
            <p:grpSpPr>
              <a:xfrm>
                <a:off x="1755047" y="3551817"/>
                <a:ext cx="1409252" cy="1409252"/>
                <a:chOff x="745863" y="1896932"/>
                <a:chExt cx="1792942" cy="1792942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4F79658-8B4B-4969-BA64-FD3E35603FF1}"/>
                    </a:ext>
                  </a:extLst>
                </p:cNvPr>
                <p:cNvSpPr/>
                <p:nvPr/>
              </p:nvSpPr>
              <p:spPr>
                <a:xfrm>
                  <a:off x="745863" y="1896932"/>
                  <a:ext cx="1792942" cy="1792942"/>
                </a:xfrm>
                <a:prstGeom prst="ellipse">
                  <a:avLst/>
                </a:prstGeom>
                <a:solidFill>
                  <a:srgbClr val="B7EC22"/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래픽 6">
                  <a:extLst>
                    <a:ext uri="{FF2B5EF4-FFF2-40B4-BE49-F238E27FC236}">
                      <a16:creationId xmlns:a16="http://schemas.microsoft.com/office/drawing/2014/main" id="{7C1B775B-8710-4239-9018-414486FD5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204" y="2062590"/>
                  <a:ext cx="1061186" cy="1061186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17C8DCC-72D3-4B65-8664-60334FD5F77E}"/>
                  </a:ext>
                </a:extLst>
              </p:cNvPr>
              <p:cNvSpPr txBox="1"/>
              <p:nvPr/>
            </p:nvSpPr>
            <p:spPr>
              <a:xfrm>
                <a:off x="2103120" y="452628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석탄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41851AD-51F2-49FD-8E42-19DB3C5024A8}"/>
                </a:ext>
              </a:extLst>
            </p:cNvPr>
            <p:cNvGrpSpPr/>
            <p:nvPr/>
          </p:nvGrpSpPr>
          <p:grpSpPr>
            <a:xfrm>
              <a:off x="1858773" y="2708537"/>
              <a:ext cx="1409252" cy="1409252"/>
              <a:chOff x="1608268" y="1936377"/>
              <a:chExt cx="1409252" cy="1409252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FAA95B-0270-4F49-8FAF-27C1BE03CF40}"/>
                  </a:ext>
                </a:extLst>
              </p:cNvPr>
              <p:cNvGrpSpPr/>
              <p:nvPr/>
            </p:nvGrpSpPr>
            <p:grpSpPr>
              <a:xfrm>
                <a:off x="1608268" y="1936377"/>
                <a:ext cx="1409252" cy="1409252"/>
                <a:chOff x="959223" y="4167692"/>
                <a:chExt cx="1792942" cy="1792942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0A548C0-A729-467C-BA04-DCD52611B28E}"/>
                    </a:ext>
                  </a:extLst>
                </p:cNvPr>
                <p:cNvSpPr/>
                <p:nvPr/>
              </p:nvSpPr>
              <p:spPr>
                <a:xfrm>
                  <a:off x="959223" y="4167692"/>
                  <a:ext cx="1792942" cy="1792942"/>
                </a:xfrm>
                <a:prstGeom prst="ellipse">
                  <a:avLst/>
                </a:prstGeom>
                <a:solidFill>
                  <a:srgbClr val="5722EC"/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" name="그래픽 13">
                  <a:extLst>
                    <a:ext uri="{FF2B5EF4-FFF2-40B4-BE49-F238E27FC236}">
                      <a16:creationId xmlns:a16="http://schemas.microsoft.com/office/drawing/2014/main" id="{04F525EF-1E4D-4F85-9232-8D5777356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2296" y="4347411"/>
                  <a:ext cx="1061186" cy="1061186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C5F6DD-6749-40BA-83D2-D1A604A3B587}"/>
                  </a:ext>
                </a:extLst>
              </p:cNvPr>
              <p:cNvSpPr txBox="1"/>
              <p:nvPr/>
            </p:nvSpPr>
            <p:spPr>
              <a:xfrm>
                <a:off x="1981200" y="2834640"/>
                <a:ext cx="646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석유</a:t>
                </a: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50339EC-E700-4BD4-AE41-19CBEDC186B5}"/>
                </a:ext>
              </a:extLst>
            </p:cNvPr>
            <p:cNvSpPr/>
            <p:nvPr/>
          </p:nvSpPr>
          <p:spPr>
            <a:xfrm>
              <a:off x="1813022" y="4323567"/>
              <a:ext cx="141785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white"/>
                  </a:solidFill>
                </a:rPr>
                <a:t>46.2</a:t>
              </a:r>
              <a:r>
                <a:rPr lang="ko-KR" altLang="en-US" sz="2000" b="1" dirty="0">
                  <a:solidFill>
                    <a:prstClr val="white"/>
                  </a:solidFill>
                </a:rPr>
                <a:t>년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30AEB0C-524C-4D1C-989C-65E22348E86C}"/>
                </a:ext>
              </a:extLst>
            </p:cNvPr>
            <p:cNvSpPr/>
            <p:nvPr/>
          </p:nvSpPr>
          <p:spPr>
            <a:xfrm>
              <a:off x="8817024" y="4323567"/>
              <a:ext cx="141785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white"/>
                  </a:solidFill>
                </a:rPr>
                <a:t>118</a:t>
              </a:r>
              <a:r>
                <a:rPr lang="ko-KR" altLang="en-US" sz="2000" b="1" dirty="0">
                  <a:solidFill>
                    <a:prstClr val="white"/>
                  </a:solidFill>
                </a:rPr>
                <a:t>년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B29F6CA-FD3A-4A91-AE2C-1F14F07FF89C}"/>
                </a:ext>
              </a:extLst>
            </p:cNvPr>
            <p:cNvSpPr/>
            <p:nvPr/>
          </p:nvSpPr>
          <p:spPr>
            <a:xfrm>
              <a:off x="5437505" y="4313407"/>
              <a:ext cx="141785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white"/>
                  </a:solidFill>
                </a:rPr>
                <a:t>58.6</a:t>
              </a:r>
              <a:r>
                <a:rPr lang="ko-KR" altLang="en-US" sz="2000" b="1" dirty="0">
                  <a:solidFill>
                    <a:prstClr val="white"/>
                  </a:solidFill>
                </a:rPr>
                <a:t>년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43B5C3-6392-41DF-8AA9-FB5FA02DE7A5}"/>
                </a:ext>
              </a:extLst>
            </p:cNvPr>
            <p:cNvSpPr/>
            <p:nvPr/>
          </p:nvSpPr>
          <p:spPr>
            <a:xfrm>
              <a:off x="1813022" y="1885167"/>
              <a:ext cx="403913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white"/>
                  </a:solidFill>
                </a:rPr>
                <a:t>예상되는 자원 고갈까지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..</a:t>
              </a:r>
            </a:p>
          </p:txBody>
        </p:sp>
        <p:sp>
          <p:nvSpPr>
            <p:cNvPr id="83" name="TextBox 1">
              <a:extLst>
                <a:ext uri="{FF2B5EF4-FFF2-40B4-BE49-F238E27FC236}">
                  <a16:creationId xmlns:a16="http://schemas.microsoft.com/office/drawing/2014/main" id="{034FBF31-8A91-4846-88FB-147883A0C01B}"/>
                </a:ext>
              </a:extLst>
            </p:cNvPr>
            <p:cNvSpPr txBox="1"/>
            <p:nvPr/>
          </p:nvSpPr>
          <p:spPr>
            <a:xfrm>
              <a:off x="1891022" y="4980625"/>
              <a:ext cx="2781315" cy="371470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</a:rPr>
                <a:t>Source: British Petroleum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8738BC-621C-436C-9025-892DBDF4D330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D89117-D5F4-4B95-8E63-D0E5AD8337EC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2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36900D-58A2-4900-856D-DC2BC2729003}"/>
              </a:ext>
            </a:extLst>
          </p:cNvPr>
          <p:cNvSpPr/>
          <p:nvPr/>
        </p:nvSpPr>
        <p:spPr>
          <a:xfrm rot="2861980">
            <a:off x="7346563" y="7484971"/>
            <a:ext cx="56604" cy="45719"/>
          </a:xfrm>
          <a:prstGeom prst="leftArrow">
            <a:avLst>
              <a:gd name="adj1" fmla="val 22192"/>
              <a:gd name="adj2" fmla="val 895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762001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643447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D8C824-D10A-4F5A-8507-1F10A298ABFE}"/>
              </a:ext>
            </a:extLst>
          </p:cNvPr>
          <p:cNvGrpSpPr/>
          <p:nvPr/>
        </p:nvGrpSpPr>
        <p:grpSpPr>
          <a:xfrm>
            <a:off x="1026160" y="1590040"/>
            <a:ext cx="2377440" cy="2377440"/>
            <a:chOff x="5852160" y="1021080"/>
            <a:chExt cx="4653280" cy="4653280"/>
          </a:xfrm>
        </p:grpSpPr>
        <p:pic>
          <p:nvPicPr>
            <p:cNvPr id="16" name="그래픽 15" descr="자동차">
              <a:extLst>
                <a:ext uri="{FF2B5EF4-FFF2-40B4-BE49-F238E27FC236}">
                  <a16:creationId xmlns:a16="http://schemas.microsoft.com/office/drawing/2014/main" id="{D63E6940-A2E7-48C5-B4A5-C25E282B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2160" y="1021080"/>
              <a:ext cx="4653280" cy="465328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B9F1E306-79A9-42CC-A84E-8BCB4DCDF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2720" y="3093720"/>
              <a:ext cx="965200" cy="965200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B2E8F66-3F17-4A11-B488-B6E9337A94F1}"/>
              </a:ext>
            </a:extLst>
          </p:cNvPr>
          <p:cNvGrpSpPr/>
          <p:nvPr/>
        </p:nvGrpSpPr>
        <p:grpSpPr>
          <a:xfrm>
            <a:off x="701040" y="2971800"/>
            <a:ext cx="2377440" cy="2377440"/>
            <a:chOff x="5852160" y="1021080"/>
            <a:chExt cx="4653280" cy="4653280"/>
          </a:xfrm>
        </p:grpSpPr>
        <p:pic>
          <p:nvPicPr>
            <p:cNvPr id="102" name="그래픽 101" descr="자동차">
              <a:extLst>
                <a:ext uri="{FF2B5EF4-FFF2-40B4-BE49-F238E27FC236}">
                  <a16:creationId xmlns:a16="http://schemas.microsoft.com/office/drawing/2014/main" id="{707C98B8-9526-4987-9F4C-DCFE42760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2160" y="1021080"/>
              <a:ext cx="4653280" cy="4653280"/>
            </a:xfrm>
            <a:prstGeom prst="rect">
              <a:avLst/>
            </a:prstGeom>
          </p:spPr>
        </p:pic>
        <p:pic>
          <p:nvPicPr>
            <p:cNvPr id="103" name="그래픽 102">
              <a:extLst>
                <a:ext uri="{FF2B5EF4-FFF2-40B4-BE49-F238E27FC236}">
                  <a16:creationId xmlns:a16="http://schemas.microsoft.com/office/drawing/2014/main" id="{F9426237-2CBD-4727-BE78-A52FE789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2720" y="3093720"/>
              <a:ext cx="965200" cy="965200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D1C2BA8-FAA9-487F-9E7D-A54D3EEB26DC}"/>
              </a:ext>
            </a:extLst>
          </p:cNvPr>
          <p:cNvGrpSpPr/>
          <p:nvPr/>
        </p:nvGrpSpPr>
        <p:grpSpPr>
          <a:xfrm>
            <a:off x="2773680" y="2463800"/>
            <a:ext cx="2377440" cy="2377440"/>
            <a:chOff x="5852160" y="1021080"/>
            <a:chExt cx="4653280" cy="4653280"/>
          </a:xfrm>
        </p:grpSpPr>
        <p:pic>
          <p:nvPicPr>
            <p:cNvPr id="106" name="그래픽 105" descr="자동차">
              <a:extLst>
                <a:ext uri="{FF2B5EF4-FFF2-40B4-BE49-F238E27FC236}">
                  <a16:creationId xmlns:a16="http://schemas.microsoft.com/office/drawing/2014/main" id="{B97DFB5A-C73A-4B51-B1C4-8782B532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2160" y="1021080"/>
              <a:ext cx="4653280" cy="4653280"/>
            </a:xfrm>
            <a:prstGeom prst="rect">
              <a:avLst/>
            </a:prstGeom>
          </p:spPr>
        </p:pic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FA27648-ACB3-4CB2-8F89-7746921A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2720" y="3093720"/>
              <a:ext cx="965200" cy="965200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DF85DCA-0284-4219-8A9D-1B74A25B78DE}"/>
              </a:ext>
            </a:extLst>
          </p:cNvPr>
          <p:cNvGrpSpPr/>
          <p:nvPr/>
        </p:nvGrpSpPr>
        <p:grpSpPr>
          <a:xfrm>
            <a:off x="701040" y="4333240"/>
            <a:ext cx="2377440" cy="2377440"/>
            <a:chOff x="5852160" y="1021080"/>
            <a:chExt cx="4653280" cy="4653280"/>
          </a:xfrm>
        </p:grpSpPr>
        <p:pic>
          <p:nvPicPr>
            <p:cNvPr id="109" name="그래픽 108" descr="자동차">
              <a:extLst>
                <a:ext uri="{FF2B5EF4-FFF2-40B4-BE49-F238E27FC236}">
                  <a16:creationId xmlns:a16="http://schemas.microsoft.com/office/drawing/2014/main" id="{D8632C53-841E-4DE1-98CD-7292FCA76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2160" y="1021080"/>
              <a:ext cx="4653280" cy="4653280"/>
            </a:xfrm>
            <a:prstGeom prst="rect">
              <a:avLst/>
            </a:prstGeom>
          </p:spPr>
        </p:pic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81A79971-75D0-4741-95D3-EF63D8C7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2720" y="3093720"/>
              <a:ext cx="965200" cy="965200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B61855A-0FE0-421B-89BD-A4064A7B83FA}"/>
              </a:ext>
            </a:extLst>
          </p:cNvPr>
          <p:cNvGrpSpPr/>
          <p:nvPr/>
        </p:nvGrpSpPr>
        <p:grpSpPr>
          <a:xfrm>
            <a:off x="2773680" y="3825240"/>
            <a:ext cx="2377440" cy="2377440"/>
            <a:chOff x="5852160" y="1021080"/>
            <a:chExt cx="4653280" cy="4653280"/>
          </a:xfrm>
        </p:grpSpPr>
        <p:pic>
          <p:nvPicPr>
            <p:cNvPr id="112" name="그래픽 111" descr="자동차">
              <a:extLst>
                <a:ext uri="{FF2B5EF4-FFF2-40B4-BE49-F238E27FC236}">
                  <a16:creationId xmlns:a16="http://schemas.microsoft.com/office/drawing/2014/main" id="{72962DFF-03BE-4FD1-B96B-53AB6020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2160" y="1021080"/>
              <a:ext cx="4653280" cy="4653280"/>
            </a:xfrm>
            <a:prstGeom prst="rect">
              <a:avLst/>
            </a:prstGeom>
          </p:spPr>
        </p:pic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F53F2950-0FB6-4400-809C-2C160DD9F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2720" y="3093720"/>
              <a:ext cx="965200" cy="9652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401E2B7-6756-46F3-887D-FBEF845B5B1D}"/>
              </a:ext>
            </a:extLst>
          </p:cNvPr>
          <p:cNvGrpSpPr/>
          <p:nvPr/>
        </p:nvGrpSpPr>
        <p:grpSpPr>
          <a:xfrm>
            <a:off x="7813041" y="1742440"/>
            <a:ext cx="2917189" cy="3685540"/>
            <a:chOff x="7813041" y="1742440"/>
            <a:chExt cx="2917189" cy="3685540"/>
          </a:xfrm>
        </p:grpSpPr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D983B865-438C-4B11-855D-C9932FCC7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48650" y="2946400"/>
              <a:ext cx="2481580" cy="2481580"/>
            </a:xfrm>
            <a:prstGeom prst="rect">
              <a:avLst/>
            </a:prstGeom>
          </p:spPr>
        </p:pic>
        <p:pic>
          <p:nvPicPr>
            <p:cNvPr id="33" name="그래픽 32" descr="물음표">
              <a:extLst>
                <a:ext uri="{FF2B5EF4-FFF2-40B4-BE49-F238E27FC236}">
                  <a16:creationId xmlns:a16="http://schemas.microsoft.com/office/drawing/2014/main" id="{2E3D79BD-E217-44F8-89C9-DF9BDD80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8915842">
              <a:off x="7813041" y="1955801"/>
              <a:ext cx="914400" cy="914400"/>
            </a:xfrm>
            <a:prstGeom prst="rect">
              <a:avLst/>
            </a:prstGeom>
          </p:spPr>
        </p:pic>
        <p:pic>
          <p:nvPicPr>
            <p:cNvPr id="114" name="그래픽 113" descr="물음표">
              <a:extLst>
                <a:ext uri="{FF2B5EF4-FFF2-40B4-BE49-F238E27FC236}">
                  <a16:creationId xmlns:a16="http://schemas.microsoft.com/office/drawing/2014/main" id="{0222C74A-B016-47D6-99C9-EA9E287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985573">
              <a:off x="8595360" y="1742440"/>
              <a:ext cx="914400" cy="914400"/>
            </a:xfrm>
            <a:prstGeom prst="rect">
              <a:avLst/>
            </a:prstGeom>
          </p:spPr>
        </p:pic>
        <p:pic>
          <p:nvPicPr>
            <p:cNvPr id="115" name="그래픽 114" descr="물음표">
              <a:extLst>
                <a:ext uri="{FF2B5EF4-FFF2-40B4-BE49-F238E27FC236}">
                  <a16:creationId xmlns:a16="http://schemas.microsoft.com/office/drawing/2014/main" id="{42E96392-A020-46CA-9F80-501AAF737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444611">
              <a:off x="9428480" y="1833879"/>
              <a:ext cx="914400" cy="914400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0FC47D5-1552-4FF0-AFFD-50954D23628E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3FC5A4-55C9-406D-A4F5-DDD4A37D5314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0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762001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643447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E95914-61F3-4A56-9036-796B04B9C586}"/>
              </a:ext>
            </a:extLst>
          </p:cNvPr>
          <p:cNvGrpSpPr/>
          <p:nvPr/>
        </p:nvGrpSpPr>
        <p:grpSpPr>
          <a:xfrm>
            <a:off x="5000808" y="1755159"/>
            <a:ext cx="1696302" cy="1967710"/>
            <a:chOff x="3950025" y="836386"/>
            <a:chExt cx="1696302" cy="1967710"/>
          </a:xfrm>
        </p:grpSpPr>
        <p:sp>
          <p:nvSpPr>
            <p:cNvPr id="63" name="육각형 62">
              <a:extLst>
                <a:ext uri="{FF2B5EF4-FFF2-40B4-BE49-F238E27FC236}">
                  <a16:creationId xmlns:a16="http://schemas.microsoft.com/office/drawing/2014/main" id="{CEC6DABB-546F-4035-A220-3DB22F0D55DF}"/>
                </a:ext>
              </a:extLst>
            </p:cNvPr>
            <p:cNvSpPr/>
            <p:nvPr/>
          </p:nvSpPr>
          <p:spPr>
            <a:xfrm rot="16200000">
              <a:off x="3814321" y="972090"/>
              <a:ext cx="1967710" cy="1696302"/>
            </a:xfrm>
            <a:prstGeom prst="hexagon">
              <a:avLst>
                <a:gd name="adj" fmla="val 26350"/>
                <a:gd name="vf" fmla="val 115470"/>
              </a:avLst>
            </a:prstGeom>
            <a:noFill/>
            <a:ln w="6985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7F4125B7-78A6-4E4D-B618-738D07E48B20}"/>
                </a:ext>
              </a:extLst>
            </p:cNvPr>
            <p:cNvSpPr/>
            <p:nvPr/>
          </p:nvSpPr>
          <p:spPr>
            <a:xfrm flipV="1">
              <a:off x="4658772" y="2623260"/>
              <a:ext cx="294228" cy="735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5EB68D7-25C2-45FD-9B22-732123D2972B}"/>
                </a:ext>
              </a:extLst>
            </p:cNvPr>
            <p:cNvSpPr/>
            <p:nvPr/>
          </p:nvSpPr>
          <p:spPr>
            <a:xfrm>
              <a:off x="4073021" y="1277965"/>
              <a:ext cx="14657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/>
                <a:t>1</a:t>
              </a:r>
              <a:r>
                <a:rPr lang="en-US" altLang="ko-KR" sz="1400" dirty="0"/>
                <a:t>%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8E6544B-82BA-40A3-BF0E-9AC0D49BFBA2}"/>
              </a:ext>
            </a:extLst>
          </p:cNvPr>
          <p:cNvGrpSpPr/>
          <p:nvPr/>
        </p:nvGrpSpPr>
        <p:grpSpPr>
          <a:xfrm>
            <a:off x="9463766" y="1765319"/>
            <a:ext cx="1696302" cy="1967710"/>
            <a:chOff x="6594343" y="836386"/>
            <a:chExt cx="1696302" cy="1967710"/>
          </a:xfrm>
        </p:grpSpPr>
        <p:sp>
          <p:nvSpPr>
            <p:cNvPr id="67" name="육각형 66">
              <a:extLst>
                <a:ext uri="{FF2B5EF4-FFF2-40B4-BE49-F238E27FC236}">
                  <a16:creationId xmlns:a16="http://schemas.microsoft.com/office/drawing/2014/main" id="{0FB694A7-4659-4709-BA22-09E663070610}"/>
                </a:ext>
              </a:extLst>
            </p:cNvPr>
            <p:cNvSpPr/>
            <p:nvPr/>
          </p:nvSpPr>
          <p:spPr>
            <a:xfrm rot="16200000">
              <a:off x="6458639" y="972090"/>
              <a:ext cx="1967710" cy="1696302"/>
            </a:xfrm>
            <a:prstGeom prst="hexagon">
              <a:avLst>
                <a:gd name="adj" fmla="val 26350"/>
                <a:gd name="vf" fmla="val 115470"/>
              </a:avLst>
            </a:prstGeom>
            <a:noFill/>
            <a:ln w="6985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2C2C9AD-B2D5-41DD-9089-003928667A5D}"/>
                </a:ext>
              </a:extLst>
            </p:cNvPr>
            <p:cNvSpPr/>
            <p:nvPr/>
          </p:nvSpPr>
          <p:spPr>
            <a:xfrm>
              <a:off x="6717339" y="1354366"/>
              <a:ext cx="1465729" cy="9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사다리꼴 68">
              <a:extLst>
                <a:ext uri="{FF2B5EF4-FFF2-40B4-BE49-F238E27FC236}">
                  <a16:creationId xmlns:a16="http://schemas.microsoft.com/office/drawing/2014/main" id="{F7CCE333-85C2-4595-9709-5907390B9182}"/>
                </a:ext>
              </a:extLst>
            </p:cNvPr>
            <p:cNvSpPr/>
            <p:nvPr/>
          </p:nvSpPr>
          <p:spPr>
            <a:xfrm>
              <a:off x="6717339" y="1082040"/>
              <a:ext cx="1465729" cy="272326"/>
            </a:xfrm>
            <a:prstGeom prst="trapezoid">
              <a:avLst>
                <a:gd name="adj" fmla="val 201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6905F653-8A12-4786-9B01-83E918AB6B1A}"/>
                </a:ext>
              </a:extLst>
            </p:cNvPr>
            <p:cNvSpPr/>
            <p:nvPr/>
          </p:nvSpPr>
          <p:spPr>
            <a:xfrm flipV="1">
              <a:off x="6717339" y="2309108"/>
              <a:ext cx="1465729" cy="3666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F8EC7A8-5752-4770-9BF2-F2510BE32D68}"/>
                </a:ext>
              </a:extLst>
            </p:cNvPr>
            <p:cNvSpPr/>
            <p:nvPr/>
          </p:nvSpPr>
          <p:spPr>
            <a:xfrm>
              <a:off x="6717339" y="1591415"/>
              <a:ext cx="14657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/>
                <a:t>↑</a:t>
              </a:r>
              <a:r>
                <a:rPr lang="en-US" altLang="ko-KR" sz="2800" b="1" dirty="0"/>
                <a:t>83</a:t>
              </a:r>
              <a:r>
                <a:rPr lang="en-US" altLang="ko-KR" sz="1400" dirty="0"/>
                <a:t>%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ED1ED1CB-3562-4EA0-B4A7-CFDAB3C66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4218"/>
              </p:ext>
            </p:extLst>
          </p:nvPr>
        </p:nvGraphicFramePr>
        <p:xfrm>
          <a:off x="4705157" y="3967044"/>
          <a:ext cx="6563360" cy="211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9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공급용량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충전시간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급속충전기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50kW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15 ~ 30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완속충전기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3 ~ 7kW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4 ~ 5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래픽 6" descr="조금 굽은 화살표">
            <a:extLst>
              <a:ext uri="{FF2B5EF4-FFF2-40B4-BE49-F238E27FC236}">
                <a16:creationId xmlns:a16="http://schemas.microsoft.com/office/drawing/2014/main" id="{DBB37177-0C79-4BEF-A8D6-A7CACE912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3987" y="2084268"/>
            <a:ext cx="1647744" cy="1647744"/>
          </a:xfrm>
          <a:prstGeom prst="rect">
            <a:avLst/>
          </a:prstGeom>
        </p:spPr>
      </p:pic>
      <p:pic>
        <p:nvPicPr>
          <p:cNvPr id="84" name="그래픽 83" descr="자동차">
            <a:extLst>
              <a:ext uri="{FF2B5EF4-FFF2-40B4-BE49-F238E27FC236}">
                <a16:creationId xmlns:a16="http://schemas.microsoft.com/office/drawing/2014/main" id="{94E64028-FCED-4E0F-88FC-151FAA18A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310" y="1691640"/>
            <a:ext cx="2377440" cy="2377440"/>
          </a:xfrm>
          <a:prstGeom prst="rect">
            <a:avLst/>
          </a:prstGeom>
        </p:spPr>
      </p:pic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B307CD8D-F677-4CA1-B954-CB99BA931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72612"/>
              </p:ext>
            </p:extLst>
          </p:nvPr>
        </p:nvGraphicFramePr>
        <p:xfrm>
          <a:off x="541340" y="3943895"/>
          <a:ext cx="2537526" cy="211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9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주유시간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평균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798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TextBox 1">
            <a:extLst>
              <a:ext uri="{FF2B5EF4-FFF2-40B4-BE49-F238E27FC236}">
                <a16:creationId xmlns:a16="http://schemas.microsoft.com/office/drawing/2014/main" id="{8D4E3E96-5882-41C8-A9CE-848509A4D595}"/>
              </a:ext>
            </a:extLst>
          </p:cNvPr>
          <p:cNvSpPr txBox="1"/>
          <p:nvPr/>
        </p:nvSpPr>
        <p:spPr>
          <a:xfrm>
            <a:off x="416690" y="6010280"/>
            <a:ext cx="3190520" cy="37147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Source: </a:t>
            </a:r>
            <a:r>
              <a:rPr lang="en-US" altLang="ko-KR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http://www.autodaily.co.kr/news/articleView.html?idxno=7186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이상원</a:t>
            </a: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id="{4BCAFD3E-06C6-492A-87EA-774D4EC4E1EB}"/>
              </a:ext>
            </a:extLst>
          </p:cNvPr>
          <p:cNvSpPr txBox="1"/>
          <p:nvPr/>
        </p:nvSpPr>
        <p:spPr>
          <a:xfrm>
            <a:off x="5108527" y="6106713"/>
            <a:ext cx="2781315" cy="37147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Source: </a:t>
            </a:r>
            <a:r>
              <a:rPr lang="ko-KR" altLang="en-US" b="1" dirty="0" err="1">
                <a:solidFill>
                  <a:schemeClr val="bg1"/>
                </a:solidFill>
              </a:rPr>
              <a:t>환경부전기차충전소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D52DD5-29E8-487A-870D-9F9D296CA5C6}"/>
              </a:ext>
            </a:extLst>
          </p:cNvPr>
          <p:cNvSpPr txBox="1"/>
          <p:nvPr/>
        </p:nvSpPr>
        <p:spPr>
          <a:xfrm>
            <a:off x="928687" y="34575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휘발유 디젤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F1C62E8-19BE-4CC8-97E7-57CCAC0676DB}"/>
              </a:ext>
            </a:extLst>
          </p:cNvPr>
          <p:cNvSpPr txBox="1"/>
          <p:nvPr/>
        </p:nvSpPr>
        <p:spPr>
          <a:xfrm>
            <a:off x="7586661" y="34432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전기차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17F03D-4530-44D2-9671-017E265EE545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EA7541-B471-49A5-BF46-D3F86F05FC94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1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730181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8" y="729125"/>
              <a:ext cx="3280790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구상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8452636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516CA7-7BBD-49A6-871D-2F936D3A8381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5A6D6063-6C95-41F5-AAE3-3BFDD2BFC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06" y="1402126"/>
            <a:ext cx="10540898" cy="53283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3725E51-9F82-435E-A4EA-5840F50DBFEF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1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738851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5F97AA-74F2-4B6E-A5C2-AB17B760F716}"/>
              </a:ext>
            </a:extLst>
          </p:cNvPr>
          <p:cNvSpPr txBox="1"/>
          <p:nvPr/>
        </p:nvSpPr>
        <p:spPr>
          <a:xfrm>
            <a:off x="1120883" y="1781341"/>
            <a:ext cx="4452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개발 환경</a:t>
            </a:r>
            <a:endParaRPr lang="en-US" altLang="ko-KR" sz="3200" b="1" i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D3EB80-894E-4781-8481-40E5ABDD092B}"/>
              </a:ext>
            </a:extLst>
          </p:cNvPr>
          <p:cNvSpPr/>
          <p:nvPr/>
        </p:nvSpPr>
        <p:spPr>
          <a:xfrm>
            <a:off x="1285504" y="2382629"/>
            <a:ext cx="3668668" cy="368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Language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Visual Studio 2017 C#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Database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Microsoft SQL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Target Platform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Window 10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그림 38" descr="건물, 창문, 시계이(가) 표시된 사진&#10;&#10;자동 생성된 설명">
            <a:extLst>
              <a:ext uri="{FF2B5EF4-FFF2-40B4-BE49-F238E27FC236}">
                <a16:creationId xmlns:a16="http://schemas.microsoft.com/office/drawing/2014/main" id="{764BC06B-029F-4C89-821F-324729146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97" y="1186519"/>
            <a:ext cx="1835364" cy="21166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0653BB4-B19D-49E4-818E-AEEF6CF9E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73" y="4243236"/>
            <a:ext cx="2138514" cy="2138514"/>
          </a:xfrm>
          <a:prstGeom prst="rect">
            <a:avLst/>
          </a:prstGeom>
        </p:spPr>
      </p:pic>
      <p:pic>
        <p:nvPicPr>
          <p:cNvPr id="15" name="그림 14" descr="건물, 실외, 표지판, 텍스트이(가) 표시된 사진&#10;&#10;자동 생성된 설명">
            <a:extLst>
              <a:ext uri="{FF2B5EF4-FFF2-40B4-BE49-F238E27FC236}">
                <a16:creationId xmlns:a16="http://schemas.microsoft.com/office/drawing/2014/main" id="{04CD63D7-CAAB-4EA3-9BAD-E44F0BC1A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67" y1="48167" x2="66167" y2="4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7463">
            <a:off x="7101840" y="2392679"/>
            <a:ext cx="2590800" cy="25908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96EFC6-A5EE-49C1-8B7B-17130C88B981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E45C5-2D00-4F21-993D-D78BE89C56B4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4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7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7C2B644A-8C9C-4BFD-9E68-2133D315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-5711239"/>
            <a:ext cx="6858002" cy="547887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97F624-93EB-4193-9AEC-2646EB02F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7"/>
          <a:stretch/>
        </p:blipFill>
        <p:spPr>
          <a:xfrm>
            <a:off x="0" y="0"/>
            <a:ext cx="12192000" cy="556260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B6D6F9-6362-45AB-8202-EEE6D93F0459}"/>
              </a:ext>
            </a:extLst>
          </p:cNvPr>
          <p:cNvGrpSpPr/>
          <p:nvPr/>
        </p:nvGrpSpPr>
        <p:grpSpPr>
          <a:xfrm>
            <a:off x="307354" y="-5709139"/>
            <a:ext cx="3502430" cy="653568"/>
            <a:chOff x="449811" y="729125"/>
            <a:chExt cx="3502430" cy="653568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0A052013-4E8D-4989-84E8-768EF988089C}"/>
                </a:ext>
              </a:extLst>
            </p:cNvPr>
            <p:cNvSpPr/>
            <p:nvPr/>
          </p:nvSpPr>
          <p:spPr>
            <a:xfrm>
              <a:off x="449811" y="876888"/>
              <a:ext cx="3502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E4B94FD-FBDA-4CA8-A7AE-7AE5DDA7C5AA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1. </a:t>
              </a:r>
              <a:r>
                <a:rPr lang="ko-KR" altLang="en-US" sz="2400" dirty="0"/>
                <a:t>개발 개요</a:t>
              </a:r>
              <a:endParaRPr lang="en-US" altLang="ko-KR" sz="2400" dirty="0"/>
            </a:p>
          </p:txBody>
        </p:sp>
        <p:pic>
          <p:nvPicPr>
            <p:cNvPr id="143" name="그림 14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0799CD6-73A5-4287-B451-C5068976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11B7749-9C22-47F0-B9A1-9E9123BD2FC0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29406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00ABE18-55B6-47FC-85CB-C43B391BF367}"/>
              </a:ext>
            </a:extLst>
          </p:cNvPr>
          <p:cNvGrpSpPr/>
          <p:nvPr/>
        </p:nvGrpSpPr>
        <p:grpSpPr>
          <a:xfrm>
            <a:off x="303019" y="-4958860"/>
            <a:ext cx="3513077" cy="653568"/>
            <a:chOff x="449811" y="729125"/>
            <a:chExt cx="3756430" cy="65356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AE5AC13-15B7-485D-B545-0EFC78D4C91A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43B6C57-777B-420F-B829-EBC0D322A928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2. </a:t>
              </a:r>
              <a:r>
                <a:rPr lang="ko-KR" altLang="en-US" sz="2400" dirty="0"/>
                <a:t>개발 배경</a:t>
              </a:r>
              <a:endParaRPr lang="en-US" altLang="ko-KR" sz="2400" dirty="0"/>
            </a:p>
          </p:txBody>
        </p:sp>
        <p:pic>
          <p:nvPicPr>
            <p:cNvPr id="148" name="그림 14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5581E5C-9085-4E41-AA46-B1492049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6E2EAE-66AE-4BE8-B3EB-B0F9EC294E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BAFCF26-8671-40B5-8683-7152D0C09AD9}"/>
              </a:ext>
            </a:extLst>
          </p:cNvPr>
          <p:cNvGrpSpPr/>
          <p:nvPr/>
        </p:nvGrpSpPr>
        <p:grpSpPr>
          <a:xfrm>
            <a:off x="319077" y="-4079630"/>
            <a:ext cx="3521403" cy="653568"/>
            <a:chOff x="449811" y="729125"/>
            <a:chExt cx="3756430" cy="653568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DD1FFF5-ACE1-4B31-89D9-05B01CC33DD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7DFFE9B-EA31-4485-ADD1-4D4E36B139AC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3. </a:t>
              </a:r>
              <a:r>
                <a:rPr lang="ko-KR" altLang="en-US" sz="2400" dirty="0"/>
                <a:t>작품 소개</a:t>
              </a:r>
              <a:endParaRPr lang="en-US" altLang="ko-KR" sz="2400" dirty="0"/>
            </a:p>
          </p:txBody>
        </p:sp>
        <p:pic>
          <p:nvPicPr>
            <p:cNvPr id="158" name="그림 15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AA84FAD2-29AF-48AE-97ED-185F8315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3795DE06-82E7-40E9-9C5F-F0B6EC92B9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E7EA70-00B8-41EC-8FF6-C8EB7C9DDD47}"/>
              </a:ext>
            </a:extLst>
          </p:cNvPr>
          <p:cNvGrpSpPr/>
          <p:nvPr/>
        </p:nvGrpSpPr>
        <p:grpSpPr>
          <a:xfrm>
            <a:off x="350090" y="738851"/>
            <a:ext cx="3514774" cy="653568"/>
            <a:chOff x="449811" y="729125"/>
            <a:chExt cx="3756430" cy="65356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98AE3CA-538D-445E-955C-4C80CC0642FC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4F60D80-DF42-4274-B40B-E38FE46C9292}"/>
                </a:ext>
              </a:extLst>
            </p:cNvPr>
            <p:cNvSpPr/>
            <p:nvPr/>
          </p:nvSpPr>
          <p:spPr>
            <a:xfrm>
              <a:off x="856937" y="729125"/>
              <a:ext cx="3075522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4. </a:t>
              </a:r>
              <a:r>
                <a:rPr lang="ko-KR" altLang="en-US" sz="2400" dirty="0"/>
                <a:t>사용 기술</a:t>
              </a:r>
              <a:endParaRPr lang="en-US" altLang="ko-KR" sz="2400" dirty="0"/>
            </a:p>
          </p:txBody>
        </p:sp>
        <p:pic>
          <p:nvPicPr>
            <p:cNvPr id="163" name="그림 162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7C926E48-1B88-4C85-9B3C-983B56B1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82FA250C-200B-4920-9895-C82444CBB87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9634723-7C76-44A3-9FE5-11BE36C029EB}"/>
              </a:ext>
            </a:extLst>
          </p:cNvPr>
          <p:cNvGrpSpPr/>
          <p:nvPr/>
        </p:nvGrpSpPr>
        <p:grpSpPr>
          <a:xfrm>
            <a:off x="396803" y="9188668"/>
            <a:ext cx="5168669" cy="653568"/>
            <a:chOff x="449810" y="729125"/>
            <a:chExt cx="5168669" cy="653568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37A2D4B-8E62-4351-A350-CC05B8B2CC09}"/>
                </a:ext>
              </a:extLst>
            </p:cNvPr>
            <p:cNvSpPr/>
            <p:nvPr/>
          </p:nvSpPr>
          <p:spPr>
            <a:xfrm>
              <a:off x="449810" y="876888"/>
              <a:ext cx="5168669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78E9E75-265A-4FBA-BF31-456BD8F85E35}"/>
                </a:ext>
              </a:extLst>
            </p:cNvPr>
            <p:cNvSpPr/>
            <p:nvPr/>
          </p:nvSpPr>
          <p:spPr>
            <a:xfrm>
              <a:off x="856937" y="729125"/>
              <a:ext cx="472340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5. </a:t>
              </a:r>
              <a:r>
                <a:rPr lang="ko-KR" altLang="en-US" sz="2400" dirty="0"/>
                <a:t>기대효과 및 활용방안</a:t>
              </a:r>
              <a:endParaRPr lang="en-US" altLang="ko-KR" sz="2400" b="1" dirty="0"/>
            </a:p>
          </p:txBody>
        </p:sp>
        <p:pic>
          <p:nvPicPr>
            <p:cNvPr id="168" name="그림 167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0D700340-7C69-4626-94FF-D0F5346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B4B24DB-FA2E-4F2B-9EE0-A5253F33FB5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46127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A768195-B4A4-4416-A41E-33B2FE2225DE}"/>
              </a:ext>
            </a:extLst>
          </p:cNvPr>
          <p:cNvGrpSpPr/>
          <p:nvPr/>
        </p:nvGrpSpPr>
        <p:grpSpPr>
          <a:xfrm>
            <a:off x="331040" y="9945717"/>
            <a:ext cx="3514774" cy="653568"/>
            <a:chOff x="449811" y="729125"/>
            <a:chExt cx="3756430" cy="65356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6E42B92-A5DF-45EB-8871-6A481C2B239F}"/>
                </a:ext>
              </a:extLst>
            </p:cNvPr>
            <p:cNvSpPr/>
            <p:nvPr/>
          </p:nvSpPr>
          <p:spPr>
            <a:xfrm>
              <a:off x="449811" y="876888"/>
              <a:ext cx="3756430" cy="5058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E1F576-A101-4A70-9E16-17DBA93B5053}"/>
                </a:ext>
              </a:extLst>
            </p:cNvPr>
            <p:cNvSpPr/>
            <p:nvPr/>
          </p:nvSpPr>
          <p:spPr>
            <a:xfrm>
              <a:off x="856937" y="729125"/>
              <a:ext cx="3286978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dirty="0"/>
                <a:t>Chapter 6. </a:t>
              </a:r>
              <a:r>
                <a:rPr lang="ko-KR" altLang="en-US" sz="2400" dirty="0"/>
                <a:t>작품 시연</a:t>
              </a:r>
              <a:endParaRPr lang="en-US" altLang="ko-KR" sz="2400" dirty="0"/>
            </a:p>
          </p:txBody>
        </p:sp>
        <p:pic>
          <p:nvPicPr>
            <p:cNvPr id="81" name="그림 80" descr="개체, 현미경이(가) 표시된 사진&#10;&#10;자동 생성된 설명">
              <a:extLst>
                <a:ext uri="{FF2B5EF4-FFF2-40B4-BE49-F238E27FC236}">
                  <a16:creationId xmlns:a16="http://schemas.microsoft.com/office/drawing/2014/main" id="{B0E1401A-7706-4344-93C4-DD0A436A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4" y="934125"/>
              <a:ext cx="355426" cy="36996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4CE38D0-985C-4A59-AEF1-74A4C20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14320" y="1304091"/>
              <a:ext cx="31854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0E010B3-0AF8-45BB-962F-0D1BC62A3DF2}"/>
              </a:ext>
            </a:extLst>
          </p:cNvPr>
          <p:cNvSpPr txBox="1"/>
          <p:nvPr/>
        </p:nvSpPr>
        <p:spPr>
          <a:xfrm>
            <a:off x="989181" y="1993229"/>
            <a:ext cx="4452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kern="0" dirty="0">
                <a:solidFill>
                  <a:schemeClr val="bg1">
                    <a:lumMod val="95000"/>
                  </a:schemeClr>
                </a:solidFill>
              </a:rPr>
              <a:t>오픈</a:t>
            </a:r>
            <a:r>
              <a:rPr lang="en-US" altLang="ko-KR" sz="3200" b="1" i="1" kern="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C78A76-1F61-41C1-9EB5-AE87F05FF61E}"/>
              </a:ext>
            </a:extLst>
          </p:cNvPr>
          <p:cNvSpPr/>
          <p:nvPr/>
        </p:nvSpPr>
        <p:spPr>
          <a:xfrm>
            <a:off x="929685" y="2675199"/>
            <a:ext cx="5202828" cy="2624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환경관리공단 오픈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충전소 정보 제공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위치 및 현재상태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카카오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REST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카카오 지도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카카오 음성인식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 descr="꽃, 그리기이(가) 표시된 사진&#10;&#10;자동 생성된 설명">
            <a:extLst>
              <a:ext uri="{FF2B5EF4-FFF2-40B4-BE49-F238E27FC236}">
                <a16:creationId xmlns:a16="http://schemas.microsoft.com/office/drawing/2014/main" id="{CA7C1CD7-EE33-4ADF-B470-5BBD2FAD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57" y="3577213"/>
            <a:ext cx="2195678" cy="1147242"/>
          </a:xfrm>
          <a:prstGeom prst="round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DFDAFD4-7087-4B07-8920-A284B31AC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9" b="89965" l="10000" r="90667">
                        <a14:foregroundMark x1="48333" y1="72664" x2="48333" y2="72664"/>
                        <a14:foregroundMark x1="48333" y1="75779" x2="48333" y2="75779"/>
                        <a14:foregroundMark x1="41667" y1="76817" x2="41667" y2="76817"/>
                        <a14:foregroundMark x1="40000" y1="77509" x2="40000" y2="77509"/>
                        <a14:foregroundMark x1="43667" y1="72664" x2="43667" y2="72664"/>
                        <a14:foregroundMark x1="41667" y1="69550" x2="41667" y2="69550"/>
                        <a14:foregroundMark x1="39667" y1="70588" x2="39667" y2="70588"/>
                        <a14:foregroundMark x1="40333" y1="80623" x2="40333" y2="80623"/>
                        <a14:foregroundMark x1="44667" y1="82699" x2="44667" y2="82699"/>
                        <a14:foregroundMark x1="58000" y1="70242" x2="58000" y2="70242"/>
                        <a14:foregroundMark x1="57000" y1="70242" x2="57000" y2="70242"/>
                        <a14:foregroundMark x1="58000" y1="72318" x2="58000" y2="72318"/>
                        <a14:foregroundMark x1="54667" y1="70242" x2="54667" y2="70242"/>
                        <a14:foregroundMark x1="63000" y1="70934" x2="63000" y2="70934"/>
                        <a14:foregroundMark x1="62667" y1="78893" x2="62667" y2="78893"/>
                        <a14:foregroundMark x1="62000" y1="80277" x2="62000" y2="80277"/>
                        <a14:foregroundMark x1="56333" y1="79239" x2="56333" y2="79239"/>
                        <a14:foregroundMark x1="76333" y1="70242" x2="76333" y2="70242"/>
                        <a14:foregroundMark x1="76333" y1="73702" x2="76333" y2="73702"/>
                        <a14:foregroundMark x1="76000" y1="75087" x2="76000" y2="75087"/>
                        <a14:foregroundMark x1="74333" y1="76471" x2="74333" y2="76471"/>
                        <a14:foregroundMark x1="75333" y1="79931" x2="75333" y2="79931"/>
                        <a14:foregroundMark x1="69667" y1="76817" x2="69667" y2="76817"/>
                        <a14:foregroundMark x1="68667" y1="79239" x2="68667" y2="79239"/>
                        <a14:foregroundMark x1="71000" y1="69896" x2="71000" y2="69896"/>
                        <a14:foregroundMark x1="82000" y1="70588" x2="82000" y2="70588"/>
                        <a14:foregroundMark x1="82000" y1="75433" x2="82000" y2="75433"/>
                        <a14:foregroundMark x1="90667" y1="75779" x2="90667" y2="75779"/>
                        <a14:foregroundMark x1="83333" y1="80277" x2="83333" y2="80277"/>
                        <a14:foregroundMark x1="33667" y1="73702" x2="33667" y2="73702"/>
                        <a14:foregroundMark x1="18667" y1="73702" x2="18667" y2="73702"/>
                        <a14:foregroundMark x1="13667" y1="70934" x2="13667" y2="70934"/>
                        <a14:foregroundMark x1="10667" y1="80969" x2="10667" y2="80969"/>
                        <a14:backgroundMark x1="52667" y1="37716" x2="52667" y2="37716"/>
                        <a14:backgroundMark x1="48333" y1="35294" x2="48333" y2="35294"/>
                        <a14:backgroundMark x1="49000" y1="17993" x2="49000" y2="17993"/>
                        <a14:backgroundMark x1="57667" y1="39446" x2="57667" y2="39446"/>
                        <a14:backgroundMark x1="44000" y1="41522" x2="44000" y2="41522"/>
                        <a14:backgroundMark x1="44000" y1="19031" x2="44000" y2="19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63" y="1637347"/>
            <a:ext cx="1472668" cy="14186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7496E6-EBFC-48BD-8CAE-57E7F518BD5E}"/>
              </a:ext>
            </a:extLst>
          </p:cNvPr>
          <p:cNvGrpSpPr/>
          <p:nvPr/>
        </p:nvGrpSpPr>
        <p:grpSpPr>
          <a:xfrm>
            <a:off x="8775229" y="2596360"/>
            <a:ext cx="1463040" cy="1463040"/>
            <a:chOff x="6303264" y="3279648"/>
            <a:chExt cx="1463040" cy="146304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C759179-D422-4A0F-859E-4F18634C0C9F}"/>
                </a:ext>
              </a:extLst>
            </p:cNvPr>
            <p:cNvSpPr/>
            <p:nvPr/>
          </p:nvSpPr>
          <p:spPr>
            <a:xfrm>
              <a:off x="6303264" y="3279648"/>
              <a:ext cx="1463040" cy="1463040"/>
            </a:xfrm>
            <a:prstGeom prst="round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245DEB6-88E4-4C44-9B55-4E47CD5C3ADC}"/>
                </a:ext>
              </a:extLst>
            </p:cNvPr>
            <p:cNvGrpSpPr/>
            <p:nvPr/>
          </p:nvGrpSpPr>
          <p:grpSpPr>
            <a:xfrm>
              <a:off x="6561844" y="3444239"/>
              <a:ext cx="1019034" cy="926592"/>
              <a:chOff x="6555748" y="3511295"/>
              <a:chExt cx="1019034" cy="926592"/>
            </a:xfrm>
          </p:grpSpPr>
          <p:sp>
            <p:nvSpPr>
              <p:cNvPr id="9" name="말풍선: 타원형 8">
                <a:extLst>
                  <a:ext uri="{FF2B5EF4-FFF2-40B4-BE49-F238E27FC236}">
                    <a16:creationId xmlns:a16="http://schemas.microsoft.com/office/drawing/2014/main" id="{8F684EE6-08A4-4065-85DA-B6400B7C096A}"/>
                  </a:ext>
                </a:extLst>
              </p:cNvPr>
              <p:cNvSpPr/>
              <p:nvPr/>
            </p:nvSpPr>
            <p:spPr>
              <a:xfrm rot="871590">
                <a:off x="6555748" y="3511295"/>
                <a:ext cx="1019034" cy="926592"/>
              </a:xfrm>
              <a:prstGeom prst="wedgeEllipseCallou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0" descr="팟캐스트">
                <a:extLst>
                  <a:ext uri="{FF2B5EF4-FFF2-40B4-BE49-F238E27FC236}">
                    <a16:creationId xmlns:a16="http://schemas.microsoft.com/office/drawing/2014/main" id="{AF0A8135-C5A9-404F-9A4E-ECD698292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1216" y="3569208"/>
                <a:ext cx="792480" cy="79248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64F270-CAEF-4480-AE34-8FC3BFC4D1B6}"/>
                </a:ext>
              </a:extLst>
            </p:cNvPr>
            <p:cNvSpPr txBox="1"/>
            <p:nvPr/>
          </p:nvSpPr>
          <p:spPr>
            <a:xfrm>
              <a:off x="6345936" y="4370832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Kakao</a:t>
              </a:r>
              <a:r>
                <a:rPr lang="en-US" altLang="ko-KR" b="1" dirty="0" err="1"/>
                <a:t>voice</a:t>
              </a:r>
              <a:endParaRPr lang="ko-KR" altLang="en-US" b="1" dirty="0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B83F430-BFD5-46EE-87A8-CC27389AB39C}"/>
              </a:ext>
            </a:extLst>
          </p:cNvPr>
          <p:cNvSpPr/>
          <p:nvPr/>
        </p:nvSpPr>
        <p:spPr>
          <a:xfrm>
            <a:off x="-1533559" y="221735"/>
            <a:ext cx="7873914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 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다빈치 </a:t>
            </a:r>
            <a:r>
              <a:rPr lang="en-US" altLang="ko-KR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1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메이커페스티벌</a:t>
            </a:r>
            <a:endParaRPr lang="en-US" altLang="ko-KR" sz="1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0BCA3F-D991-46F6-8F9D-BF87E3AF43C3}"/>
              </a:ext>
            </a:extLst>
          </p:cNvPr>
          <p:cNvSpPr txBox="1"/>
          <p:nvPr/>
        </p:nvSpPr>
        <p:spPr>
          <a:xfrm>
            <a:off x="314036" y="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I_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3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851</Words>
  <Application>Microsoft Office PowerPoint</Application>
  <PresentationFormat>와이드스크린</PresentationFormat>
  <Paragraphs>201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a파도소리</vt:lpstr>
      <vt:lpstr>HY헤드라인M</vt:lpstr>
      <vt:lpstr>Meiryo UI</vt:lpstr>
      <vt:lpstr>Arial</vt:lpstr>
      <vt:lpstr>Arial Black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윤상배</dc:creator>
  <cp:lastModifiedBy>윤상배</cp:lastModifiedBy>
  <cp:revision>45</cp:revision>
  <dcterms:created xsi:type="dcterms:W3CDTF">2019-11-14T10:21:06Z</dcterms:created>
  <dcterms:modified xsi:type="dcterms:W3CDTF">2019-11-15T17:33:49Z</dcterms:modified>
</cp:coreProperties>
</file>